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72" r:id="rId3"/>
  </p:sldMasterIdLst>
  <p:notesMasterIdLst>
    <p:notesMasterId r:id="rId86"/>
  </p:notesMasterIdLst>
  <p:sldIdLst>
    <p:sldId id="3102" r:id="rId4"/>
    <p:sldId id="3271" r:id="rId5"/>
    <p:sldId id="3263" r:id="rId6"/>
    <p:sldId id="3264" r:id="rId7"/>
    <p:sldId id="3265" r:id="rId8"/>
    <p:sldId id="3270" r:id="rId9"/>
    <p:sldId id="3126" r:id="rId10"/>
    <p:sldId id="3125" r:id="rId11"/>
    <p:sldId id="3120" r:id="rId12"/>
    <p:sldId id="3245" r:id="rId13"/>
    <p:sldId id="3254" r:id="rId14"/>
    <p:sldId id="3256" r:id="rId15"/>
    <p:sldId id="3257" r:id="rId16"/>
    <p:sldId id="3258" r:id="rId17"/>
    <p:sldId id="3127" r:id="rId18"/>
    <p:sldId id="3194" r:id="rId19"/>
    <p:sldId id="3195" r:id="rId20"/>
    <p:sldId id="3122" r:id="rId21"/>
    <p:sldId id="3218" r:id="rId22"/>
    <p:sldId id="3223" r:id="rId23"/>
    <p:sldId id="3239" r:id="rId24"/>
    <p:sldId id="3266" r:id="rId25"/>
    <p:sldId id="3231" r:id="rId26"/>
    <p:sldId id="3268" r:id="rId27"/>
    <p:sldId id="3157" r:id="rId28"/>
    <p:sldId id="3207" r:id="rId29"/>
    <p:sldId id="3208" r:id="rId30"/>
    <p:sldId id="3130" r:id="rId31"/>
    <p:sldId id="3209" r:id="rId32"/>
    <p:sldId id="3131" r:id="rId33"/>
    <p:sldId id="3272" r:id="rId34"/>
    <p:sldId id="3273" r:id="rId35"/>
    <p:sldId id="3275" r:id="rId36"/>
    <p:sldId id="3276" r:id="rId37"/>
    <p:sldId id="3274" r:id="rId38"/>
    <p:sldId id="3210" r:id="rId39"/>
    <p:sldId id="3211" r:id="rId40"/>
    <p:sldId id="3212" r:id="rId41"/>
    <p:sldId id="3284" r:id="rId42"/>
    <p:sldId id="3213" r:id="rId43"/>
    <p:sldId id="3215" r:id="rId44"/>
    <p:sldId id="3285" r:id="rId45"/>
    <p:sldId id="3286" r:id="rId46"/>
    <p:sldId id="3287" r:id="rId47"/>
    <p:sldId id="3288" r:id="rId48"/>
    <p:sldId id="3289" r:id="rId49"/>
    <p:sldId id="3290" r:id="rId50"/>
    <p:sldId id="3216" r:id="rId51"/>
    <p:sldId id="3217" r:id="rId52"/>
    <p:sldId id="3279" r:id="rId53"/>
    <p:sldId id="3283" r:id="rId54"/>
    <p:sldId id="3281" r:id="rId55"/>
    <p:sldId id="3282" r:id="rId56"/>
    <p:sldId id="3277" r:id="rId57"/>
    <p:sldId id="3278" r:id="rId58"/>
    <p:sldId id="3293" r:id="rId59"/>
    <p:sldId id="3292" r:id="rId60"/>
    <p:sldId id="3294" r:id="rId61"/>
    <p:sldId id="1794" r:id="rId62"/>
    <p:sldId id="1829" r:id="rId63"/>
    <p:sldId id="1817" r:id="rId64"/>
    <p:sldId id="1823" r:id="rId65"/>
    <p:sldId id="1809" r:id="rId66"/>
    <p:sldId id="1822" r:id="rId67"/>
    <p:sldId id="1811" r:id="rId68"/>
    <p:sldId id="1824" r:id="rId69"/>
    <p:sldId id="1819" r:id="rId70"/>
    <p:sldId id="1820" r:id="rId71"/>
    <p:sldId id="1821" r:id="rId72"/>
    <p:sldId id="1796" r:id="rId73"/>
    <p:sldId id="1808" r:id="rId74"/>
    <p:sldId id="1798" r:id="rId75"/>
    <p:sldId id="1799" r:id="rId76"/>
    <p:sldId id="1800" r:id="rId77"/>
    <p:sldId id="1825" r:id="rId78"/>
    <p:sldId id="1826" r:id="rId79"/>
    <p:sldId id="1827" r:id="rId80"/>
    <p:sldId id="1828" r:id="rId81"/>
    <p:sldId id="1830" r:id="rId82"/>
    <p:sldId id="1831" r:id="rId83"/>
    <p:sldId id="1832" r:id="rId84"/>
    <p:sldId id="3105" r:id="rId8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E52CF895-7145-E247-BA54-33EF77F0CCFF}">
          <p14:sldIdLst>
            <p14:sldId id="3102"/>
            <p14:sldId id="3271"/>
          </p14:sldIdLst>
        </p14:section>
        <p14:section name="스토리 개편 업데이트 사항" id="{B86FBF97-154D-4657-A9FB-D99F32F1BFAC}">
          <p14:sldIdLst>
            <p14:sldId id="3263"/>
            <p14:sldId id="3264"/>
            <p14:sldId id="3265"/>
            <p14:sldId id="3270"/>
          </p14:sldIdLst>
        </p14:section>
        <p14:section name="컨텐츠등록_overview" id="{196DD417-C0E4-4689-A07A-26257BDD2EB8}">
          <p14:sldIdLst>
            <p14:sldId id="3126"/>
            <p14:sldId id="3125"/>
            <p14:sldId id="3120"/>
          </p14:sldIdLst>
        </p14:section>
        <p14:section name="1-0.어셋업로드" id="{002EC8D6-613C-46AA-9130-F5A29B90CD3D}">
          <p14:sldIdLst>
            <p14:sldId id="3245"/>
            <p14:sldId id="3254"/>
            <p14:sldId id="3256"/>
            <p14:sldId id="3257"/>
            <p14:sldId id="3258"/>
          </p14:sldIdLst>
        </p14:section>
        <p14:section name="1-1.신규페이지 생성" id="{F0D170F0-E1F3-4B31-91C4-8F5607D83873}">
          <p14:sldIdLst>
            <p14:sldId id="3127"/>
            <p14:sldId id="3194"/>
            <p14:sldId id="3195"/>
            <p14:sldId id="3122"/>
          </p14:sldIdLst>
        </p14:section>
        <p14:section name="1-2.컨텐츠 생성" id="{38130C2E-E72D-461F-B39A-974E330481C4}">
          <p14:sldIdLst>
            <p14:sldId id="3218"/>
            <p14:sldId id="3223"/>
            <p14:sldId id="3239"/>
            <p14:sldId id="3266"/>
            <p14:sldId id="3231"/>
            <p14:sldId id="3268"/>
          </p14:sldIdLst>
        </p14:section>
        <p14:section name="1-3.STG 배포 및 최종 라이브" id="{26DD44EA-A0E2-4A06-A3A5-0A2DC1D09EDC}">
          <p14:sldIdLst>
            <p14:sldId id="3157"/>
            <p14:sldId id="3207"/>
            <p14:sldId id="3208"/>
          </p14:sldIdLst>
        </p14:section>
        <p14:section name="2-1브레드크럼 적용" id="{FE1E5A11-AFDC-4C4E-9AF0-3853A8D93270}">
          <p14:sldIdLst>
            <p14:sldId id="3130"/>
            <p14:sldId id="3209"/>
          </p14:sldIdLst>
        </p14:section>
        <p14:section name="2-2.리스트 관리" id="{294FD3B9-13CA-42BB-ABAB-2366826B8D0C}">
          <p14:sldIdLst>
            <p14:sldId id="3131"/>
            <p14:sldId id="3272"/>
            <p14:sldId id="3273"/>
            <p14:sldId id="3275"/>
            <p14:sldId id="3276"/>
            <p14:sldId id="3274"/>
            <p14:sldId id="3210"/>
            <p14:sldId id="3211"/>
            <p14:sldId id="3212"/>
            <p14:sldId id="3284"/>
            <p14:sldId id="3213"/>
            <p14:sldId id="3215"/>
            <p14:sldId id="3285"/>
            <p14:sldId id="3286"/>
            <p14:sldId id="3287"/>
            <p14:sldId id="3288"/>
            <p14:sldId id="3289"/>
            <p14:sldId id="3290"/>
            <p14:sldId id="3216"/>
            <p14:sldId id="3217"/>
            <p14:sldId id="3279"/>
            <p14:sldId id="3283"/>
            <p14:sldId id="3281"/>
            <p14:sldId id="3282"/>
          </p14:sldIdLst>
        </p14:section>
        <p14:section name="2-3. TV광고 등록" id="{2C28A668-ADF2-4ED2-A566-F73055010AFB}">
          <p14:sldIdLst>
            <p14:sldId id="3277"/>
            <p14:sldId id="3278"/>
          </p14:sldIdLst>
        </p14:section>
        <p14:section name="2-4. 스토리 GNB 배너 교체" id="{36C29BB1-724A-49F5-9769-DD2EA1FB6498}">
          <p14:sldIdLst>
            <p14:sldId id="3293"/>
            <p14:sldId id="3292"/>
            <p14:sldId id="3294"/>
          </p14:sldIdLst>
        </p14:section>
        <p14:section name="Appendix. 퍼블리싱 가이드" id="{CA5BDA28-668B-4BDA-9D90-A64E0012A09B}">
          <p14:sldIdLst>
            <p14:sldId id="1794"/>
            <p14:sldId id="1829"/>
            <p14:sldId id="1817"/>
            <p14:sldId id="1823"/>
            <p14:sldId id="1809"/>
            <p14:sldId id="1822"/>
            <p14:sldId id="1811"/>
            <p14:sldId id="1824"/>
            <p14:sldId id="1819"/>
            <p14:sldId id="1820"/>
            <p14:sldId id="1821"/>
            <p14:sldId id="1796"/>
            <p14:sldId id="1808"/>
            <p14:sldId id="1798"/>
            <p14:sldId id="1799"/>
            <p14:sldId id="1800"/>
            <p14:sldId id="1825"/>
            <p14:sldId id="1826"/>
            <p14:sldId id="1827"/>
            <p14:sldId id="1828"/>
            <p14:sldId id="1830"/>
            <p14:sldId id="1831"/>
            <p14:sldId id="1832"/>
          </p14:sldIdLst>
        </p14:section>
        <p14:section name="EOD" id="{0A3F52D9-9356-7E4D-87FA-C095CBE54D83}">
          <p14:sldIdLst>
            <p14:sldId id="31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시연(KIM SIYEON)" initials="김S" lastIdx="1" clrIdx="0">
    <p:extLst>
      <p:ext uri="{19B8F6BF-5375-455C-9EA6-DF929625EA0E}">
        <p15:presenceInfo xmlns:p15="http://schemas.microsoft.com/office/powerpoint/2012/main" userId="S-1-5-21-1757981266-1979792683-1801674531-1123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FFCCCC"/>
    <a:srgbClr val="00FF00"/>
    <a:srgbClr val="FFFAEB"/>
    <a:srgbClr val="1E1F2A"/>
    <a:srgbClr val="282A2D"/>
    <a:srgbClr val="292B3B"/>
    <a:srgbClr val="28292C"/>
    <a:srgbClr val="C6EFCE"/>
    <a:srgbClr val="0D2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6015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780" y="108"/>
      </p:cViewPr>
      <p:guideLst>
        <p:guide orient="horz" pos="2160"/>
        <p:guide pos="166"/>
        <p:guide pos="325"/>
        <p:guide pos="7446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commentAuthors" Target="commentAuthor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40CBD-78D0-4649-963F-54DBC3B9B55D}" type="datetimeFigureOut">
              <a:rPr kumimoji="1" lang="x-none" altLang="en-US" smtClean="0"/>
              <a:t>2025-08-19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B925A-D77C-C047-8C2A-55152D0A060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702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spcFirstLastPara="1" wrap="square" lIns="91105" tIns="45540" rIns="91105" bIns="4554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64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1959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8138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276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492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7399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3701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7409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191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7130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009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6566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4894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6312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2400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6648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7243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6724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803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6993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2234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358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3969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0026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27351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24361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1259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4410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23004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49847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6049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4430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8577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843259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40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30749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41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6699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42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643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48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3222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49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06251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50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68620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51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93795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52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3356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53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299240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0966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31278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55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339661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873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57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72803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58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097593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EBCCE-B09C-4891-B7E2-9AB6751705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7959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EBCCE-B09C-4891-B7E2-9AB6751705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2885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EBCCE-B09C-4891-B7E2-9AB6751705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1416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EBCCE-B09C-4891-B7E2-9AB6751705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5395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EBCCE-B09C-4891-B7E2-9AB6751705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5395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EBCCE-B09C-4891-B7E2-9AB6751705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490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27928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EBCCE-B09C-4891-B7E2-9AB6751705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1556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EBCCE-B09C-4891-B7E2-9AB6751705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5339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EBCCE-B09C-4891-B7E2-9AB6751705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56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EBCCE-B09C-4891-B7E2-9AB675170546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294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EBCCE-B09C-4891-B7E2-9AB675170546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601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EBCCE-B09C-4891-B7E2-9AB675170546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8905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EBCCE-B09C-4891-B7E2-9AB675170546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908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EBCCE-B09C-4891-B7E2-9AB675170546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6202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EBCCE-B09C-4891-B7E2-9AB675170546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741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82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226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2682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9314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2116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userDrawn="1">
  <p:cSld name="1_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74" b="66436"/>
          <a:stretch/>
        </p:blipFill>
        <p:spPr bwMode="auto">
          <a:xfrm>
            <a:off x="0" y="0"/>
            <a:ext cx="1090985" cy="32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5" t="77614"/>
          <a:stretch/>
        </p:blipFill>
        <p:spPr bwMode="auto">
          <a:xfrm>
            <a:off x="10030670" y="4721400"/>
            <a:ext cx="2161330" cy="2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 userDrawn="1"/>
        </p:nvSpPr>
        <p:spPr>
          <a:xfrm>
            <a:off x="0" y="0"/>
            <a:ext cx="223520" cy="3204000"/>
          </a:xfrm>
          <a:prstGeom prst="rect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 rot="16200000">
            <a:off x="413820" y="2551020"/>
            <a:ext cx="239160" cy="1066800"/>
          </a:xfrm>
          <a:prstGeom prst="rect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609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50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 userDrawn="1">
            <p:extLst/>
          </p:nvPr>
        </p:nvGraphicFramePr>
        <p:xfrm>
          <a:off x="127844" y="70695"/>
          <a:ext cx="11946773" cy="357360"/>
        </p:xfrm>
        <a:graphic>
          <a:graphicData uri="http://schemas.openxmlformats.org/drawingml/2006/table">
            <a:tbl>
              <a:tblPr firstRow="1" bandRow="1"/>
              <a:tblGrid>
                <a:gridCol w="2355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6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3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5898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Definition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kern="1200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itchFamily="50" charset="-127"/>
                        </a:rPr>
                        <a:t>Page ID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54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Writer</a:t>
                      </a:r>
                      <a:endParaRPr lang="ko-KR" altLang="en-US" sz="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2572825" y="164782"/>
            <a:ext cx="6754055" cy="1691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457197" indent="0">
              <a:buFontTx/>
              <a:buNone/>
              <a:defRPr sz="900"/>
            </a:lvl2pPr>
            <a:lvl3pPr marL="914394" indent="0">
              <a:buFontTx/>
              <a:buNone/>
              <a:defRPr sz="900"/>
            </a:lvl3pPr>
            <a:lvl4pPr marL="1371592" indent="0">
              <a:buFontTx/>
              <a:buNone/>
              <a:defRPr sz="900"/>
            </a:lvl4pPr>
            <a:lvl5pPr marL="1828789" indent="0">
              <a:buFontTx/>
              <a:buNone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8209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6894152" y="513802"/>
            <a:ext cx="898131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Page</a:t>
            </a:r>
            <a:r>
              <a:rPr lang="en-US" altLang="ko-KR" sz="1200" b="1" baseline="0" dirty="0">
                <a:solidFill>
                  <a:schemeClr val="tx1"/>
                </a:solidFill>
                <a:latin typeface="+mn-ea"/>
                <a:ea typeface="+mn-ea"/>
              </a:rPr>
              <a:t> Layout</a:t>
            </a:r>
            <a:endParaRPr lang="ko-KR" altLang="en-US" sz="8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127547" y="507409"/>
            <a:ext cx="446966" cy="327265"/>
          </a:xfrm>
          <a:prstGeom prst="rect">
            <a:avLst/>
          </a:prstGeom>
          <a:noFill/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130666" y="513803"/>
            <a:ext cx="522548" cy="32726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6634442" y="507408"/>
            <a:ext cx="0" cy="5835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94152" y="784216"/>
            <a:ext cx="5175234" cy="55590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defRPr>
            </a:lvl1pPr>
            <a:lvl2pPr marL="457197" indent="0">
              <a:buFontTx/>
              <a:buNone/>
              <a:defRPr sz="900"/>
            </a:lvl2pPr>
            <a:lvl3pPr marL="914394" indent="0">
              <a:buFontTx/>
              <a:buNone/>
              <a:defRPr sz="900"/>
            </a:lvl3pPr>
            <a:lvl4pPr marL="1371592" indent="0">
              <a:buFontTx/>
              <a:buNone/>
              <a:defRPr sz="900"/>
            </a:lvl4pPr>
            <a:lvl5pPr marL="1828789" indent="0">
              <a:buFontTx/>
              <a:buNone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23576" y="554324"/>
            <a:ext cx="1905971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800" b="0">
                <a:solidFill>
                  <a:srgbClr val="FF0000"/>
                </a:solidFill>
                <a:latin typeface="+mj-ea"/>
              </a:rPr>
              <a:t>* </a:t>
            </a:r>
            <a:r>
              <a:rPr lang="ko-KR" altLang="en-US" sz="800" b="0" dirty="0">
                <a:solidFill>
                  <a:srgbClr val="FF0000"/>
                </a:solidFill>
                <a:latin typeface="+mj-ea"/>
              </a:rPr>
              <a:t>부분별 상세 내용은 다음 슬라이드 참고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 userDrawn="1">
            <p:extLst/>
          </p:nvPr>
        </p:nvGraphicFramePr>
        <p:xfrm>
          <a:off x="127844" y="70695"/>
          <a:ext cx="11946773" cy="357360"/>
        </p:xfrm>
        <a:graphic>
          <a:graphicData uri="http://schemas.openxmlformats.org/drawingml/2006/table">
            <a:tbl>
              <a:tblPr firstRow="1" bandRow="1"/>
              <a:tblGrid>
                <a:gridCol w="2355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6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3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5898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Definition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kern="1200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itchFamily="50" charset="-127"/>
                        </a:rPr>
                        <a:t>Page ID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54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Writer</a:t>
                      </a:r>
                      <a:endParaRPr lang="ko-KR" altLang="en-US" sz="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274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 userDrawn="1"/>
        </p:nvSpPr>
        <p:spPr>
          <a:xfrm>
            <a:off x="127547" y="560243"/>
            <a:ext cx="7495266" cy="5861310"/>
          </a:xfrm>
          <a:prstGeom prst="rect">
            <a:avLst/>
          </a:prstGeom>
          <a:noFill/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 userDrawn="1">
            <p:extLst/>
          </p:nvPr>
        </p:nvGraphicFramePr>
        <p:xfrm>
          <a:off x="127844" y="70695"/>
          <a:ext cx="11946773" cy="357360"/>
        </p:xfrm>
        <a:graphic>
          <a:graphicData uri="http://schemas.openxmlformats.org/drawingml/2006/table">
            <a:tbl>
              <a:tblPr firstRow="1" bandRow="1"/>
              <a:tblGrid>
                <a:gridCol w="2355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6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3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5898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Definition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kern="1200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itchFamily="50" charset="-127"/>
                        </a:rPr>
                        <a:t>Page ID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54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Writer</a:t>
                      </a:r>
                      <a:endParaRPr lang="ko-KR" altLang="en-US" sz="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2572825" y="164782"/>
            <a:ext cx="6754055" cy="1691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457197" indent="0">
              <a:buFontTx/>
              <a:buNone/>
              <a:defRPr sz="900"/>
            </a:lvl2pPr>
            <a:lvl3pPr marL="914394" indent="0">
              <a:buFontTx/>
              <a:buNone/>
              <a:defRPr sz="900"/>
            </a:lvl3pPr>
            <a:lvl4pPr marL="1371592" indent="0">
              <a:buFontTx/>
              <a:buNone/>
              <a:defRPr sz="900"/>
            </a:lvl4pPr>
            <a:lvl5pPr marL="1828789" indent="0">
              <a:buFontTx/>
              <a:buNone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00865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 userDrawn="1"/>
        </p:nvSpPr>
        <p:spPr>
          <a:xfrm>
            <a:off x="127547" y="249380"/>
            <a:ext cx="7495266" cy="6172173"/>
          </a:xfrm>
          <a:prstGeom prst="rect">
            <a:avLst/>
          </a:prstGeom>
          <a:noFill/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79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 userDrawn="1"/>
        </p:nvSpPr>
        <p:spPr>
          <a:xfrm>
            <a:off x="127547" y="560243"/>
            <a:ext cx="7495266" cy="5861310"/>
          </a:xfrm>
          <a:prstGeom prst="rect">
            <a:avLst/>
          </a:prstGeom>
          <a:noFill/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  <p:grpSp>
        <p:nvGrpSpPr>
          <p:cNvPr id="62" name="그룹 61"/>
          <p:cNvGrpSpPr/>
          <p:nvPr userDrawn="1"/>
        </p:nvGrpSpPr>
        <p:grpSpPr>
          <a:xfrm>
            <a:off x="122613" y="6238906"/>
            <a:ext cx="7524073" cy="314140"/>
            <a:chOff x="99623" y="3866011"/>
            <a:chExt cx="6113309" cy="314140"/>
          </a:xfrm>
        </p:grpSpPr>
        <p:sp>
          <p:nvSpPr>
            <p:cNvPr id="60" name="직사각형 59"/>
            <p:cNvSpPr/>
            <p:nvPr userDrawn="1"/>
          </p:nvSpPr>
          <p:spPr>
            <a:xfrm>
              <a:off x="99623" y="3986089"/>
              <a:ext cx="6113309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latin typeface="맑은 고딕" panose="020B0503020000020004" pitchFamily="50" charset="-127"/>
              </a:endParaRPr>
            </a:p>
          </p:txBody>
        </p:sp>
        <p:sp>
          <p:nvSpPr>
            <p:cNvPr id="2" name="원호 1"/>
            <p:cNvSpPr/>
            <p:nvPr userDrawn="1"/>
          </p:nvSpPr>
          <p:spPr>
            <a:xfrm rot="18900000">
              <a:off x="9962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" name="원호 6"/>
            <p:cNvSpPr/>
            <p:nvPr userDrawn="1"/>
          </p:nvSpPr>
          <p:spPr>
            <a:xfrm rot="8100000">
              <a:off x="22399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" name="원호 7"/>
            <p:cNvSpPr/>
            <p:nvPr userDrawn="1"/>
          </p:nvSpPr>
          <p:spPr>
            <a:xfrm rot="18900000">
              <a:off x="35265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원호 8"/>
            <p:cNvSpPr/>
            <p:nvPr userDrawn="1"/>
          </p:nvSpPr>
          <p:spPr>
            <a:xfrm rot="8100000">
              <a:off x="477021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0" name="원호 9"/>
            <p:cNvSpPr/>
            <p:nvPr userDrawn="1"/>
          </p:nvSpPr>
          <p:spPr>
            <a:xfrm rot="18900000">
              <a:off x="60131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1" name="원호 10"/>
            <p:cNvSpPr/>
            <p:nvPr userDrawn="1"/>
          </p:nvSpPr>
          <p:spPr>
            <a:xfrm rot="8100000">
              <a:off x="725687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2" name="원호 11"/>
            <p:cNvSpPr/>
            <p:nvPr userDrawn="1"/>
          </p:nvSpPr>
          <p:spPr>
            <a:xfrm rot="18900000">
              <a:off x="85434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3" name="원호 12"/>
            <p:cNvSpPr/>
            <p:nvPr userDrawn="1"/>
          </p:nvSpPr>
          <p:spPr>
            <a:xfrm rot="8100000">
              <a:off x="97871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8" name="원호 17"/>
            <p:cNvSpPr/>
            <p:nvPr userDrawn="1"/>
          </p:nvSpPr>
          <p:spPr>
            <a:xfrm rot="18900000">
              <a:off x="1101979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9" name="원호 18"/>
            <p:cNvSpPr/>
            <p:nvPr userDrawn="1"/>
          </p:nvSpPr>
          <p:spPr>
            <a:xfrm rot="8100000">
              <a:off x="122634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0" name="원호 19"/>
            <p:cNvSpPr/>
            <p:nvPr userDrawn="1"/>
          </p:nvSpPr>
          <p:spPr>
            <a:xfrm rot="18900000">
              <a:off x="1355008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1" name="원호 20"/>
            <p:cNvSpPr/>
            <p:nvPr userDrawn="1"/>
          </p:nvSpPr>
          <p:spPr>
            <a:xfrm rot="8100000">
              <a:off x="1479378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2" name="원호 21"/>
            <p:cNvSpPr/>
            <p:nvPr userDrawn="1"/>
          </p:nvSpPr>
          <p:spPr>
            <a:xfrm rot="18900000">
              <a:off x="160367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3" name="원호 22"/>
            <p:cNvSpPr/>
            <p:nvPr userDrawn="1"/>
          </p:nvSpPr>
          <p:spPr>
            <a:xfrm rot="8100000">
              <a:off x="172804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4" name="원호 23"/>
            <p:cNvSpPr/>
            <p:nvPr userDrawn="1"/>
          </p:nvSpPr>
          <p:spPr>
            <a:xfrm rot="18900000">
              <a:off x="185670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5" name="원호 24"/>
            <p:cNvSpPr/>
            <p:nvPr userDrawn="1"/>
          </p:nvSpPr>
          <p:spPr>
            <a:xfrm rot="8100000">
              <a:off x="198107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6" name="원호 25"/>
            <p:cNvSpPr/>
            <p:nvPr userDrawn="1"/>
          </p:nvSpPr>
          <p:spPr>
            <a:xfrm rot="18900000">
              <a:off x="2108181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7" name="원호 26"/>
            <p:cNvSpPr/>
            <p:nvPr userDrawn="1"/>
          </p:nvSpPr>
          <p:spPr>
            <a:xfrm rot="8100000">
              <a:off x="2232550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8" name="원호 27"/>
            <p:cNvSpPr/>
            <p:nvPr userDrawn="1"/>
          </p:nvSpPr>
          <p:spPr>
            <a:xfrm rot="18900000">
              <a:off x="236121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9" name="원호 28"/>
            <p:cNvSpPr/>
            <p:nvPr userDrawn="1"/>
          </p:nvSpPr>
          <p:spPr>
            <a:xfrm rot="8100000">
              <a:off x="248557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0" name="원호 29"/>
            <p:cNvSpPr/>
            <p:nvPr userDrawn="1"/>
          </p:nvSpPr>
          <p:spPr>
            <a:xfrm rot="18900000">
              <a:off x="260987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1" name="원호 30"/>
            <p:cNvSpPr/>
            <p:nvPr userDrawn="1"/>
          </p:nvSpPr>
          <p:spPr>
            <a:xfrm rot="8100000">
              <a:off x="273424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2" name="원호 31"/>
            <p:cNvSpPr/>
            <p:nvPr userDrawn="1"/>
          </p:nvSpPr>
          <p:spPr>
            <a:xfrm rot="18900000">
              <a:off x="2862904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3" name="원호 32"/>
            <p:cNvSpPr/>
            <p:nvPr userDrawn="1"/>
          </p:nvSpPr>
          <p:spPr>
            <a:xfrm rot="8100000">
              <a:off x="298727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4" name="원호 33"/>
            <p:cNvSpPr/>
            <p:nvPr userDrawn="1"/>
          </p:nvSpPr>
          <p:spPr>
            <a:xfrm rot="18900000">
              <a:off x="311053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5" name="원호 34"/>
            <p:cNvSpPr/>
            <p:nvPr userDrawn="1"/>
          </p:nvSpPr>
          <p:spPr>
            <a:xfrm rot="8100000">
              <a:off x="323490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6" name="원호 35"/>
            <p:cNvSpPr/>
            <p:nvPr userDrawn="1"/>
          </p:nvSpPr>
          <p:spPr>
            <a:xfrm rot="18900000">
              <a:off x="336356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7" name="원호 36"/>
            <p:cNvSpPr/>
            <p:nvPr userDrawn="1"/>
          </p:nvSpPr>
          <p:spPr>
            <a:xfrm rot="8100000">
              <a:off x="348793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8" name="원호 37"/>
            <p:cNvSpPr/>
            <p:nvPr userDrawn="1"/>
          </p:nvSpPr>
          <p:spPr>
            <a:xfrm rot="18900000">
              <a:off x="3612231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9" name="원호 38"/>
            <p:cNvSpPr/>
            <p:nvPr userDrawn="1"/>
          </p:nvSpPr>
          <p:spPr>
            <a:xfrm rot="8100000">
              <a:off x="3736600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0" name="원호 39"/>
            <p:cNvSpPr/>
            <p:nvPr userDrawn="1"/>
          </p:nvSpPr>
          <p:spPr>
            <a:xfrm rot="18900000">
              <a:off x="386526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1" name="원호 40"/>
            <p:cNvSpPr/>
            <p:nvPr userDrawn="1"/>
          </p:nvSpPr>
          <p:spPr>
            <a:xfrm rot="8100000">
              <a:off x="398962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3" name="원호 42"/>
            <p:cNvSpPr/>
            <p:nvPr userDrawn="1"/>
          </p:nvSpPr>
          <p:spPr>
            <a:xfrm rot="18900000">
              <a:off x="411184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4" name="원호 43"/>
            <p:cNvSpPr/>
            <p:nvPr userDrawn="1"/>
          </p:nvSpPr>
          <p:spPr>
            <a:xfrm rot="8100000">
              <a:off x="423621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5" name="원호 44"/>
            <p:cNvSpPr/>
            <p:nvPr userDrawn="1"/>
          </p:nvSpPr>
          <p:spPr>
            <a:xfrm rot="18900000">
              <a:off x="436487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6" name="원호 45"/>
            <p:cNvSpPr/>
            <p:nvPr userDrawn="1"/>
          </p:nvSpPr>
          <p:spPr>
            <a:xfrm rot="8100000">
              <a:off x="448924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7" name="원호 46"/>
            <p:cNvSpPr/>
            <p:nvPr userDrawn="1"/>
          </p:nvSpPr>
          <p:spPr>
            <a:xfrm rot="18900000">
              <a:off x="461354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8" name="원호 47"/>
            <p:cNvSpPr/>
            <p:nvPr userDrawn="1"/>
          </p:nvSpPr>
          <p:spPr>
            <a:xfrm rot="8100000">
              <a:off x="4737911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9" name="원호 48"/>
            <p:cNvSpPr/>
            <p:nvPr userDrawn="1"/>
          </p:nvSpPr>
          <p:spPr>
            <a:xfrm rot="18900000">
              <a:off x="486657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0" name="원호 49"/>
            <p:cNvSpPr/>
            <p:nvPr userDrawn="1"/>
          </p:nvSpPr>
          <p:spPr>
            <a:xfrm rot="8100000">
              <a:off x="499093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1" name="원호 50"/>
            <p:cNvSpPr/>
            <p:nvPr userDrawn="1"/>
          </p:nvSpPr>
          <p:spPr>
            <a:xfrm rot="18900000">
              <a:off x="511420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2" name="원호 51"/>
            <p:cNvSpPr/>
            <p:nvPr userDrawn="1"/>
          </p:nvSpPr>
          <p:spPr>
            <a:xfrm rot="8100000">
              <a:off x="523857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3" name="원호 52"/>
            <p:cNvSpPr/>
            <p:nvPr userDrawn="1"/>
          </p:nvSpPr>
          <p:spPr>
            <a:xfrm rot="18900000">
              <a:off x="536723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4" name="원호 53"/>
            <p:cNvSpPr/>
            <p:nvPr userDrawn="1"/>
          </p:nvSpPr>
          <p:spPr>
            <a:xfrm rot="8100000">
              <a:off x="549160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5" name="원호 54"/>
            <p:cNvSpPr/>
            <p:nvPr userDrawn="1"/>
          </p:nvSpPr>
          <p:spPr>
            <a:xfrm rot="18900000">
              <a:off x="561589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6" name="원호 55"/>
            <p:cNvSpPr/>
            <p:nvPr userDrawn="1"/>
          </p:nvSpPr>
          <p:spPr>
            <a:xfrm rot="8100000">
              <a:off x="574026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7" name="원호 56"/>
            <p:cNvSpPr/>
            <p:nvPr userDrawn="1"/>
          </p:nvSpPr>
          <p:spPr>
            <a:xfrm rot="18900000">
              <a:off x="586892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8" name="원호 57"/>
            <p:cNvSpPr/>
            <p:nvPr userDrawn="1"/>
          </p:nvSpPr>
          <p:spPr>
            <a:xfrm rot="8100000">
              <a:off x="599329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63" name="표 62"/>
          <p:cNvGraphicFramePr>
            <a:graphicFrameLocks noGrp="1"/>
          </p:cNvGraphicFramePr>
          <p:nvPr userDrawn="1"/>
        </p:nvGraphicFramePr>
        <p:xfrm>
          <a:off x="127844" y="70695"/>
          <a:ext cx="11946773" cy="357360"/>
        </p:xfrm>
        <a:graphic>
          <a:graphicData uri="http://schemas.openxmlformats.org/drawingml/2006/table">
            <a:tbl>
              <a:tblPr firstRow="1" bandRow="1"/>
              <a:tblGrid>
                <a:gridCol w="2355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6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3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5898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Definition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kern="1200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itchFamily="50" charset="-127"/>
                        </a:rPr>
                        <a:t>Page ID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54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Writer</a:t>
                      </a:r>
                      <a:endParaRPr lang="ko-KR" altLang="en-US" sz="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2572825" y="164782"/>
            <a:ext cx="6754055" cy="1691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457197" indent="0">
              <a:buFontTx/>
              <a:buNone/>
              <a:defRPr sz="900"/>
            </a:lvl2pPr>
            <a:lvl3pPr marL="914394" indent="0">
              <a:buFontTx/>
              <a:buNone/>
              <a:defRPr sz="900"/>
            </a:lvl3pPr>
            <a:lvl4pPr marL="1371592" indent="0">
              <a:buFontTx/>
              <a:buNone/>
              <a:defRPr sz="900"/>
            </a:lvl4pPr>
            <a:lvl5pPr marL="1828789" indent="0">
              <a:buFontTx/>
              <a:buNone/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73280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_P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27547" y="174012"/>
            <a:ext cx="7495266" cy="6247540"/>
          </a:xfrm>
          <a:prstGeom prst="rect">
            <a:avLst/>
          </a:prstGeom>
          <a:noFill/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122613" y="53934"/>
            <a:ext cx="7524073" cy="314140"/>
            <a:chOff x="99623" y="3866011"/>
            <a:chExt cx="6113309" cy="31414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99623" y="3986089"/>
              <a:ext cx="6113309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latin typeface="맑은 고딕" panose="020B0503020000020004" pitchFamily="50" charset="-127"/>
              </a:endParaRPr>
            </a:p>
          </p:txBody>
        </p:sp>
        <p:sp>
          <p:nvSpPr>
            <p:cNvPr id="7" name="원호 6"/>
            <p:cNvSpPr/>
            <p:nvPr userDrawn="1"/>
          </p:nvSpPr>
          <p:spPr>
            <a:xfrm rot="18900000">
              <a:off x="9962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" name="원호 7"/>
            <p:cNvSpPr/>
            <p:nvPr userDrawn="1"/>
          </p:nvSpPr>
          <p:spPr>
            <a:xfrm rot="8100000">
              <a:off x="22399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원호 8"/>
            <p:cNvSpPr/>
            <p:nvPr userDrawn="1"/>
          </p:nvSpPr>
          <p:spPr>
            <a:xfrm rot="18900000">
              <a:off x="35265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0" name="원호 9"/>
            <p:cNvSpPr/>
            <p:nvPr userDrawn="1"/>
          </p:nvSpPr>
          <p:spPr>
            <a:xfrm rot="8100000">
              <a:off x="477021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1" name="원호 10"/>
            <p:cNvSpPr/>
            <p:nvPr userDrawn="1"/>
          </p:nvSpPr>
          <p:spPr>
            <a:xfrm rot="18900000">
              <a:off x="60131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2" name="원호 11"/>
            <p:cNvSpPr/>
            <p:nvPr userDrawn="1"/>
          </p:nvSpPr>
          <p:spPr>
            <a:xfrm rot="8100000">
              <a:off x="725687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3" name="원호 12"/>
            <p:cNvSpPr/>
            <p:nvPr userDrawn="1"/>
          </p:nvSpPr>
          <p:spPr>
            <a:xfrm rot="18900000">
              <a:off x="85434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4" name="원호 13"/>
            <p:cNvSpPr/>
            <p:nvPr userDrawn="1"/>
          </p:nvSpPr>
          <p:spPr>
            <a:xfrm rot="8100000">
              <a:off x="97871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5" name="원호 14"/>
            <p:cNvSpPr/>
            <p:nvPr userDrawn="1"/>
          </p:nvSpPr>
          <p:spPr>
            <a:xfrm rot="18900000">
              <a:off x="1101979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6" name="원호 15"/>
            <p:cNvSpPr/>
            <p:nvPr userDrawn="1"/>
          </p:nvSpPr>
          <p:spPr>
            <a:xfrm rot="8100000">
              <a:off x="122634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7" name="원호 16"/>
            <p:cNvSpPr/>
            <p:nvPr userDrawn="1"/>
          </p:nvSpPr>
          <p:spPr>
            <a:xfrm rot="18900000">
              <a:off x="1355008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8" name="원호 17"/>
            <p:cNvSpPr/>
            <p:nvPr userDrawn="1"/>
          </p:nvSpPr>
          <p:spPr>
            <a:xfrm rot="8100000">
              <a:off x="1479378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9" name="원호 18"/>
            <p:cNvSpPr/>
            <p:nvPr userDrawn="1"/>
          </p:nvSpPr>
          <p:spPr>
            <a:xfrm rot="18900000">
              <a:off x="160367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0" name="원호 19"/>
            <p:cNvSpPr/>
            <p:nvPr userDrawn="1"/>
          </p:nvSpPr>
          <p:spPr>
            <a:xfrm rot="8100000">
              <a:off x="172804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1" name="원호 20"/>
            <p:cNvSpPr/>
            <p:nvPr userDrawn="1"/>
          </p:nvSpPr>
          <p:spPr>
            <a:xfrm rot="18900000">
              <a:off x="185670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2" name="원호 21"/>
            <p:cNvSpPr/>
            <p:nvPr userDrawn="1"/>
          </p:nvSpPr>
          <p:spPr>
            <a:xfrm rot="8100000">
              <a:off x="198107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3" name="원호 22"/>
            <p:cNvSpPr/>
            <p:nvPr userDrawn="1"/>
          </p:nvSpPr>
          <p:spPr>
            <a:xfrm rot="18900000">
              <a:off x="2108181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4" name="원호 23"/>
            <p:cNvSpPr/>
            <p:nvPr userDrawn="1"/>
          </p:nvSpPr>
          <p:spPr>
            <a:xfrm rot="8100000">
              <a:off x="2232550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5" name="원호 24"/>
            <p:cNvSpPr/>
            <p:nvPr userDrawn="1"/>
          </p:nvSpPr>
          <p:spPr>
            <a:xfrm rot="18900000">
              <a:off x="236121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6" name="원호 25"/>
            <p:cNvSpPr/>
            <p:nvPr userDrawn="1"/>
          </p:nvSpPr>
          <p:spPr>
            <a:xfrm rot="8100000">
              <a:off x="248557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7" name="원호 26"/>
            <p:cNvSpPr/>
            <p:nvPr userDrawn="1"/>
          </p:nvSpPr>
          <p:spPr>
            <a:xfrm rot="18900000">
              <a:off x="260987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8" name="원호 27"/>
            <p:cNvSpPr/>
            <p:nvPr userDrawn="1"/>
          </p:nvSpPr>
          <p:spPr>
            <a:xfrm rot="8100000">
              <a:off x="273424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9" name="원호 28"/>
            <p:cNvSpPr/>
            <p:nvPr userDrawn="1"/>
          </p:nvSpPr>
          <p:spPr>
            <a:xfrm rot="18900000">
              <a:off x="2862904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0" name="원호 29"/>
            <p:cNvSpPr/>
            <p:nvPr userDrawn="1"/>
          </p:nvSpPr>
          <p:spPr>
            <a:xfrm rot="8100000">
              <a:off x="298727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1" name="원호 30"/>
            <p:cNvSpPr/>
            <p:nvPr userDrawn="1"/>
          </p:nvSpPr>
          <p:spPr>
            <a:xfrm rot="18900000">
              <a:off x="311053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2" name="원호 31"/>
            <p:cNvSpPr/>
            <p:nvPr userDrawn="1"/>
          </p:nvSpPr>
          <p:spPr>
            <a:xfrm rot="8100000">
              <a:off x="323490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3" name="원호 32"/>
            <p:cNvSpPr/>
            <p:nvPr userDrawn="1"/>
          </p:nvSpPr>
          <p:spPr>
            <a:xfrm rot="18900000">
              <a:off x="336356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4" name="원호 33"/>
            <p:cNvSpPr/>
            <p:nvPr userDrawn="1"/>
          </p:nvSpPr>
          <p:spPr>
            <a:xfrm rot="8100000">
              <a:off x="348793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5" name="원호 34"/>
            <p:cNvSpPr/>
            <p:nvPr userDrawn="1"/>
          </p:nvSpPr>
          <p:spPr>
            <a:xfrm rot="18900000">
              <a:off x="3612231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6" name="원호 35"/>
            <p:cNvSpPr/>
            <p:nvPr userDrawn="1"/>
          </p:nvSpPr>
          <p:spPr>
            <a:xfrm rot="8100000">
              <a:off x="3736600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7" name="원호 36"/>
            <p:cNvSpPr/>
            <p:nvPr userDrawn="1"/>
          </p:nvSpPr>
          <p:spPr>
            <a:xfrm rot="18900000">
              <a:off x="386526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8" name="원호 37"/>
            <p:cNvSpPr/>
            <p:nvPr userDrawn="1"/>
          </p:nvSpPr>
          <p:spPr>
            <a:xfrm rot="8100000">
              <a:off x="398962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9" name="원호 38"/>
            <p:cNvSpPr/>
            <p:nvPr userDrawn="1"/>
          </p:nvSpPr>
          <p:spPr>
            <a:xfrm rot="18900000">
              <a:off x="411184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0" name="원호 39"/>
            <p:cNvSpPr/>
            <p:nvPr userDrawn="1"/>
          </p:nvSpPr>
          <p:spPr>
            <a:xfrm rot="8100000">
              <a:off x="423621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1" name="원호 40"/>
            <p:cNvSpPr/>
            <p:nvPr userDrawn="1"/>
          </p:nvSpPr>
          <p:spPr>
            <a:xfrm rot="18900000">
              <a:off x="436487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2" name="원호 41"/>
            <p:cNvSpPr/>
            <p:nvPr userDrawn="1"/>
          </p:nvSpPr>
          <p:spPr>
            <a:xfrm rot="8100000">
              <a:off x="448924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3" name="원호 42"/>
            <p:cNvSpPr/>
            <p:nvPr userDrawn="1"/>
          </p:nvSpPr>
          <p:spPr>
            <a:xfrm rot="18900000">
              <a:off x="461354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4" name="원호 43"/>
            <p:cNvSpPr/>
            <p:nvPr userDrawn="1"/>
          </p:nvSpPr>
          <p:spPr>
            <a:xfrm rot="8100000">
              <a:off x="4737911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5" name="원호 44"/>
            <p:cNvSpPr/>
            <p:nvPr userDrawn="1"/>
          </p:nvSpPr>
          <p:spPr>
            <a:xfrm rot="18900000">
              <a:off x="486657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6" name="원호 45"/>
            <p:cNvSpPr/>
            <p:nvPr userDrawn="1"/>
          </p:nvSpPr>
          <p:spPr>
            <a:xfrm rot="8100000">
              <a:off x="499093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7" name="원호 46"/>
            <p:cNvSpPr/>
            <p:nvPr userDrawn="1"/>
          </p:nvSpPr>
          <p:spPr>
            <a:xfrm rot="18900000">
              <a:off x="511420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8" name="원호 47"/>
            <p:cNvSpPr/>
            <p:nvPr userDrawn="1"/>
          </p:nvSpPr>
          <p:spPr>
            <a:xfrm rot="8100000">
              <a:off x="523857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9" name="원호 48"/>
            <p:cNvSpPr/>
            <p:nvPr userDrawn="1"/>
          </p:nvSpPr>
          <p:spPr>
            <a:xfrm rot="18900000">
              <a:off x="536723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0" name="원호 49"/>
            <p:cNvSpPr/>
            <p:nvPr userDrawn="1"/>
          </p:nvSpPr>
          <p:spPr>
            <a:xfrm rot="8100000">
              <a:off x="549160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1" name="원호 50"/>
            <p:cNvSpPr/>
            <p:nvPr userDrawn="1"/>
          </p:nvSpPr>
          <p:spPr>
            <a:xfrm rot="18900000">
              <a:off x="561589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2" name="원호 51"/>
            <p:cNvSpPr/>
            <p:nvPr userDrawn="1"/>
          </p:nvSpPr>
          <p:spPr>
            <a:xfrm rot="8100000">
              <a:off x="574026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3" name="원호 52"/>
            <p:cNvSpPr/>
            <p:nvPr userDrawn="1"/>
          </p:nvSpPr>
          <p:spPr>
            <a:xfrm rot="18900000">
              <a:off x="586892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4" name="원호 53"/>
            <p:cNvSpPr/>
            <p:nvPr userDrawn="1"/>
          </p:nvSpPr>
          <p:spPr>
            <a:xfrm rot="8100000">
              <a:off x="599329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6" name="그룹 55"/>
          <p:cNvGrpSpPr/>
          <p:nvPr userDrawn="1"/>
        </p:nvGrpSpPr>
        <p:grpSpPr>
          <a:xfrm>
            <a:off x="122613" y="6238906"/>
            <a:ext cx="7524073" cy="314140"/>
            <a:chOff x="99623" y="3866011"/>
            <a:chExt cx="6113309" cy="314140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99623" y="3986089"/>
              <a:ext cx="6113309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latin typeface="맑은 고딕" panose="020B0503020000020004" pitchFamily="50" charset="-127"/>
              </a:endParaRPr>
            </a:p>
          </p:txBody>
        </p:sp>
        <p:sp>
          <p:nvSpPr>
            <p:cNvPr id="58" name="원호 57"/>
            <p:cNvSpPr/>
            <p:nvPr userDrawn="1"/>
          </p:nvSpPr>
          <p:spPr>
            <a:xfrm rot="18900000">
              <a:off x="9962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9" name="원호 58"/>
            <p:cNvSpPr/>
            <p:nvPr userDrawn="1"/>
          </p:nvSpPr>
          <p:spPr>
            <a:xfrm rot="8100000">
              <a:off x="22399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60" name="원호 59"/>
            <p:cNvSpPr/>
            <p:nvPr userDrawn="1"/>
          </p:nvSpPr>
          <p:spPr>
            <a:xfrm rot="18900000">
              <a:off x="35265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61" name="원호 60"/>
            <p:cNvSpPr/>
            <p:nvPr userDrawn="1"/>
          </p:nvSpPr>
          <p:spPr>
            <a:xfrm rot="8100000">
              <a:off x="477021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62" name="원호 61"/>
            <p:cNvSpPr/>
            <p:nvPr userDrawn="1"/>
          </p:nvSpPr>
          <p:spPr>
            <a:xfrm rot="18900000">
              <a:off x="60131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63" name="원호 62"/>
            <p:cNvSpPr/>
            <p:nvPr userDrawn="1"/>
          </p:nvSpPr>
          <p:spPr>
            <a:xfrm rot="8100000">
              <a:off x="725687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64" name="원호 63"/>
            <p:cNvSpPr/>
            <p:nvPr userDrawn="1"/>
          </p:nvSpPr>
          <p:spPr>
            <a:xfrm rot="18900000">
              <a:off x="85434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65" name="원호 64"/>
            <p:cNvSpPr/>
            <p:nvPr userDrawn="1"/>
          </p:nvSpPr>
          <p:spPr>
            <a:xfrm rot="8100000">
              <a:off x="97871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66" name="원호 65"/>
            <p:cNvSpPr/>
            <p:nvPr userDrawn="1"/>
          </p:nvSpPr>
          <p:spPr>
            <a:xfrm rot="18900000">
              <a:off x="1101979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67" name="원호 66"/>
            <p:cNvSpPr/>
            <p:nvPr userDrawn="1"/>
          </p:nvSpPr>
          <p:spPr>
            <a:xfrm rot="8100000">
              <a:off x="122634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68" name="원호 67"/>
            <p:cNvSpPr/>
            <p:nvPr userDrawn="1"/>
          </p:nvSpPr>
          <p:spPr>
            <a:xfrm rot="18900000">
              <a:off x="1355008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69" name="원호 68"/>
            <p:cNvSpPr/>
            <p:nvPr userDrawn="1"/>
          </p:nvSpPr>
          <p:spPr>
            <a:xfrm rot="8100000">
              <a:off x="1479378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0" name="원호 69"/>
            <p:cNvSpPr/>
            <p:nvPr userDrawn="1"/>
          </p:nvSpPr>
          <p:spPr>
            <a:xfrm rot="18900000">
              <a:off x="160367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1" name="원호 70"/>
            <p:cNvSpPr/>
            <p:nvPr userDrawn="1"/>
          </p:nvSpPr>
          <p:spPr>
            <a:xfrm rot="8100000">
              <a:off x="172804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2" name="원호 71"/>
            <p:cNvSpPr/>
            <p:nvPr userDrawn="1"/>
          </p:nvSpPr>
          <p:spPr>
            <a:xfrm rot="18900000">
              <a:off x="185670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3" name="원호 72"/>
            <p:cNvSpPr/>
            <p:nvPr userDrawn="1"/>
          </p:nvSpPr>
          <p:spPr>
            <a:xfrm rot="8100000">
              <a:off x="198107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4" name="원호 73"/>
            <p:cNvSpPr/>
            <p:nvPr userDrawn="1"/>
          </p:nvSpPr>
          <p:spPr>
            <a:xfrm rot="18900000">
              <a:off x="2108181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5" name="원호 74"/>
            <p:cNvSpPr/>
            <p:nvPr userDrawn="1"/>
          </p:nvSpPr>
          <p:spPr>
            <a:xfrm rot="8100000">
              <a:off x="2232550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6" name="원호 75"/>
            <p:cNvSpPr/>
            <p:nvPr userDrawn="1"/>
          </p:nvSpPr>
          <p:spPr>
            <a:xfrm rot="18900000">
              <a:off x="236121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7" name="원호 76"/>
            <p:cNvSpPr/>
            <p:nvPr userDrawn="1"/>
          </p:nvSpPr>
          <p:spPr>
            <a:xfrm rot="8100000">
              <a:off x="248557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8" name="원호 77"/>
            <p:cNvSpPr/>
            <p:nvPr userDrawn="1"/>
          </p:nvSpPr>
          <p:spPr>
            <a:xfrm rot="18900000">
              <a:off x="260987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9" name="원호 78"/>
            <p:cNvSpPr/>
            <p:nvPr userDrawn="1"/>
          </p:nvSpPr>
          <p:spPr>
            <a:xfrm rot="8100000">
              <a:off x="273424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0" name="원호 79"/>
            <p:cNvSpPr/>
            <p:nvPr userDrawn="1"/>
          </p:nvSpPr>
          <p:spPr>
            <a:xfrm rot="18900000">
              <a:off x="2862904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1" name="원호 80"/>
            <p:cNvSpPr/>
            <p:nvPr userDrawn="1"/>
          </p:nvSpPr>
          <p:spPr>
            <a:xfrm rot="8100000">
              <a:off x="298727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2" name="원호 81"/>
            <p:cNvSpPr/>
            <p:nvPr userDrawn="1"/>
          </p:nvSpPr>
          <p:spPr>
            <a:xfrm rot="18900000">
              <a:off x="311053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3" name="원호 82"/>
            <p:cNvSpPr/>
            <p:nvPr userDrawn="1"/>
          </p:nvSpPr>
          <p:spPr>
            <a:xfrm rot="8100000">
              <a:off x="323490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4" name="원호 83"/>
            <p:cNvSpPr/>
            <p:nvPr userDrawn="1"/>
          </p:nvSpPr>
          <p:spPr>
            <a:xfrm rot="18900000">
              <a:off x="336356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5" name="원호 84"/>
            <p:cNvSpPr/>
            <p:nvPr userDrawn="1"/>
          </p:nvSpPr>
          <p:spPr>
            <a:xfrm rot="8100000">
              <a:off x="348793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6" name="원호 85"/>
            <p:cNvSpPr/>
            <p:nvPr userDrawn="1"/>
          </p:nvSpPr>
          <p:spPr>
            <a:xfrm rot="18900000">
              <a:off x="3612231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7" name="원호 86"/>
            <p:cNvSpPr/>
            <p:nvPr userDrawn="1"/>
          </p:nvSpPr>
          <p:spPr>
            <a:xfrm rot="8100000">
              <a:off x="3736600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8" name="원호 87"/>
            <p:cNvSpPr/>
            <p:nvPr userDrawn="1"/>
          </p:nvSpPr>
          <p:spPr>
            <a:xfrm rot="18900000">
              <a:off x="386526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9" name="원호 88"/>
            <p:cNvSpPr/>
            <p:nvPr userDrawn="1"/>
          </p:nvSpPr>
          <p:spPr>
            <a:xfrm rot="8100000">
              <a:off x="398962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0" name="원호 89"/>
            <p:cNvSpPr/>
            <p:nvPr userDrawn="1"/>
          </p:nvSpPr>
          <p:spPr>
            <a:xfrm rot="18900000">
              <a:off x="411184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1" name="원호 90"/>
            <p:cNvSpPr/>
            <p:nvPr userDrawn="1"/>
          </p:nvSpPr>
          <p:spPr>
            <a:xfrm rot="8100000">
              <a:off x="423621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2" name="원호 91"/>
            <p:cNvSpPr/>
            <p:nvPr userDrawn="1"/>
          </p:nvSpPr>
          <p:spPr>
            <a:xfrm rot="18900000">
              <a:off x="436487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3" name="원호 92"/>
            <p:cNvSpPr/>
            <p:nvPr userDrawn="1"/>
          </p:nvSpPr>
          <p:spPr>
            <a:xfrm rot="8100000">
              <a:off x="448924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4" name="원호 93"/>
            <p:cNvSpPr/>
            <p:nvPr userDrawn="1"/>
          </p:nvSpPr>
          <p:spPr>
            <a:xfrm rot="18900000">
              <a:off x="461354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5" name="원호 94"/>
            <p:cNvSpPr/>
            <p:nvPr userDrawn="1"/>
          </p:nvSpPr>
          <p:spPr>
            <a:xfrm rot="8100000">
              <a:off x="4737911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6" name="원호 95"/>
            <p:cNvSpPr/>
            <p:nvPr userDrawn="1"/>
          </p:nvSpPr>
          <p:spPr>
            <a:xfrm rot="18900000">
              <a:off x="486657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7" name="원호 96"/>
            <p:cNvSpPr/>
            <p:nvPr userDrawn="1"/>
          </p:nvSpPr>
          <p:spPr>
            <a:xfrm rot="8100000">
              <a:off x="499093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8" name="원호 97"/>
            <p:cNvSpPr/>
            <p:nvPr userDrawn="1"/>
          </p:nvSpPr>
          <p:spPr>
            <a:xfrm rot="18900000">
              <a:off x="511420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9" name="원호 98"/>
            <p:cNvSpPr/>
            <p:nvPr userDrawn="1"/>
          </p:nvSpPr>
          <p:spPr>
            <a:xfrm rot="8100000">
              <a:off x="523857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00" name="원호 99"/>
            <p:cNvSpPr/>
            <p:nvPr userDrawn="1"/>
          </p:nvSpPr>
          <p:spPr>
            <a:xfrm rot="18900000">
              <a:off x="536723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01" name="원호 100"/>
            <p:cNvSpPr/>
            <p:nvPr userDrawn="1"/>
          </p:nvSpPr>
          <p:spPr>
            <a:xfrm rot="8100000">
              <a:off x="549160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02" name="원호 101"/>
            <p:cNvSpPr/>
            <p:nvPr userDrawn="1"/>
          </p:nvSpPr>
          <p:spPr>
            <a:xfrm rot="18900000">
              <a:off x="561589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03" name="원호 102"/>
            <p:cNvSpPr/>
            <p:nvPr userDrawn="1"/>
          </p:nvSpPr>
          <p:spPr>
            <a:xfrm rot="8100000">
              <a:off x="574026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04" name="원호 103"/>
            <p:cNvSpPr/>
            <p:nvPr userDrawn="1"/>
          </p:nvSpPr>
          <p:spPr>
            <a:xfrm rot="18900000">
              <a:off x="586892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05" name="원호 104"/>
            <p:cNvSpPr/>
            <p:nvPr userDrawn="1"/>
          </p:nvSpPr>
          <p:spPr>
            <a:xfrm rot="8100000">
              <a:off x="599329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54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Prev/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27547" y="174012"/>
            <a:ext cx="7495266" cy="6247540"/>
          </a:xfrm>
          <a:prstGeom prst="rect">
            <a:avLst/>
          </a:prstGeom>
          <a:noFill/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22613" y="53934"/>
            <a:ext cx="7524073" cy="314140"/>
            <a:chOff x="99623" y="3866011"/>
            <a:chExt cx="6113309" cy="314140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99623" y="3986089"/>
              <a:ext cx="6113309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원호 8"/>
            <p:cNvSpPr/>
            <p:nvPr userDrawn="1"/>
          </p:nvSpPr>
          <p:spPr>
            <a:xfrm rot="18900000">
              <a:off x="9962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0" name="원호 9"/>
            <p:cNvSpPr/>
            <p:nvPr userDrawn="1"/>
          </p:nvSpPr>
          <p:spPr>
            <a:xfrm rot="8100000">
              <a:off x="22399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1" name="원호 10"/>
            <p:cNvSpPr/>
            <p:nvPr userDrawn="1"/>
          </p:nvSpPr>
          <p:spPr>
            <a:xfrm rot="18900000">
              <a:off x="35265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2" name="원호 11"/>
            <p:cNvSpPr/>
            <p:nvPr userDrawn="1"/>
          </p:nvSpPr>
          <p:spPr>
            <a:xfrm rot="8100000">
              <a:off x="477021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3" name="원호 12"/>
            <p:cNvSpPr/>
            <p:nvPr userDrawn="1"/>
          </p:nvSpPr>
          <p:spPr>
            <a:xfrm rot="18900000">
              <a:off x="60131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4" name="원호 13"/>
            <p:cNvSpPr/>
            <p:nvPr userDrawn="1"/>
          </p:nvSpPr>
          <p:spPr>
            <a:xfrm rot="8100000">
              <a:off x="725687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5" name="원호 14"/>
            <p:cNvSpPr/>
            <p:nvPr userDrawn="1"/>
          </p:nvSpPr>
          <p:spPr>
            <a:xfrm rot="18900000">
              <a:off x="85434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6" name="원호 15"/>
            <p:cNvSpPr/>
            <p:nvPr userDrawn="1"/>
          </p:nvSpPr>
          <p:spPr>
            <a:xfrm rot="8100000">
              <a:off x="97871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7" name="원호 16"/>
            <p:cNvSpPr/>
            <p:nvPr userDrawn="1"/>
          </p:nvSpPr>
          <p:spPr>
            <a:xfrm rot="18900000">
              <a:off x="1101979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8" name="원호 17"/>
            <p:cNvSpPr/>
            <p:nvPr userDrawn="1"/>
          </p:nvSpPr>
          <p:spPr>
            <a:xfrm rot="8100000">
              <a:off x="122634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9" name="원호 18"/>
            <p:cNvSpPr/>
            <p:nvPr userDrawn="1"/>
          </p:nvSpPr>
          <p:spPr>
            <a:xfrm rot="18900000">
              <a:off x="1355008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0" name="원호 19"/>
            <p:cNvSpPr/>
            <p:nvPr userDrawn="1"/>
          </p:nvSpPr>
          <p:spPr>
            <a:xfrm rot="8100000">
              <a:off x="1479378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1" name="원호 20"/>
            <p:cNvSpPr/>
            <p:nvPr userDrawn="1"/>
          </p:nvSpPr>
          <p:spPr>
            <a:xfrm rot="18900000">
              <a:off x="160367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2" name="원호 21"/>
            <p:cNvSpPr/>
            <p:nvPr userDrawn="1"/>
          </p:nvSpPr>
          <p:spPr>
            <a:xfrm rot="8100000">
              <a:off x="172804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3" name="원호 22"/>
            <p:cNvSpPr/>
            <p:nvPr userDrawn="1"/>
          </p:nvSpPr>
          <p:spPr>
            <a:xfrm rot="18900000">
              <a:off x="185670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4" name="원호 23"/>
            <p:cNvSpPr/>
            <p:nvPr userDrawn="1"/>
          </p:nvSpPr>
          <p:spPr>
            <a:xfrm rot="8100000">
              <a:off x="198107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5" name="원호 24"/>
            <p:cNvSpPr/>
            <p:nvPr userDrawn="1"/>
          </p:nvSpPr>
          <p:spPr>
            <a:xfrm rot="18900000">
              <a:off x="2108181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6" name="원호 25"/>
            <p:cNvSpPr/>
            <p:nvPr userDrawn="1"/>
          </p:nvSpPr>
          <p:spPr>
            <a:xfrm rot="8100000">
              <a:off x="2232550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7" name="원호 26"/>
            <p:cNvSpPr/>
            <p:nvPr userDrawn="1"/>
          </p:nvSpPr>
          <p:spPr>
            <a:xfrm rot="18900000">
              <a:off x="236121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8" name="원호 27"/>
            <p:cNvSpPr/>
            <p:nvPr userDrawn="1"/>
          </p:nvSpPr>
          <p:spPr>
            <a:xfrm rot="8100000">
              <a:off x="248557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9" name="원호 28"/>
            <p:cNvSpPr/>
            <p:nvPr userDrawn="1"/>
          </p:nvSpPr>
          <p:spPr>
            <a:xfrm rot="18900000">
              <a:off x="260987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0" name="원호 29"/>
            <p:cNvSpPr/>
            <p:nvPr userDrawn="1"/>
          </p:nvSpPr>
          <p:spPr>
            <a:xfrm rot="8100000">
              <a:off x="273424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1" name="원호 30"/>
            <p:cNvSpPr/>
            <p:nvPr userDrawn="1"/>
          </p:nvSpPr>
          <p:spPr>
            <a:xfrm rot="18900000">
              <a:off x="2862904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2" name="원호 31"/>
            <p:cNvSpPr/>
            <p:nvPr userDrawn="1"/>
          </p:nvSpPr>
          <p:spPr>
            <a:xfrm rot="8100000">
              <a:off x="298727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3" name="원호 32"/>
            <p:cNvSpPr/>
            <p:nvPr userDrawn="1"/>
          </p:nvSpPr>
          <p:spPr>
            <a:xfrm rot="18900000">
              <a:off x="311053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4" name="원호 33"/>
            <p:cNvSpPr/>
            <p:nvPr userDrawn="1"/>
          </p:nvSpPr>
          <p:spPr>
            <a:xfrm rot="8100000">
              <a:off x="323490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5" name="원호 34"/>
            <p:cNvSpPr/>
            <p:nvPr userDrawn="1"/>
          </p:nvSpPr>
          <p:spPr>
            <a:xfrm rot="18900000">
              <a:off x="336356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6" name="원호 35"/>
            <p:cNvSpPr/>
            <p:nvPr userDrawn="1"/>
          </p:nvSpPr>
          <p:spPr>
            <a:xfrm rot="8100000">
              <a:off x="348793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7" name="원호 36"/>
            <p:cNvSpPr/>
            <p:nvPr userDrawn="1"/>
          </p:nvSpPr>
          <p:spPr>
            <a:xfrm rot="18900000">
              <a:off x="3612231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8" name="원호 37"/>
            <p:cNvSpPr/>
            <p:nvPr userDrawn="1"/>
          </p:nvSpPr>
          <p:spPr>
            <a:xfrm rot="8100000">
              <a:off x="3736600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9" name="원호 38"/>
            <p:cNvSpPr/>
            <p:nvPr userDrawn="1"/>
          </p:nvSpPr>
          <p:spPr>
            <a:xfrm rot="18900000">
              <a:off x="386526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0" name="원호 39"/>
            <p:cNvSpPr/>
            <p:nvPr userDrawn="1"/>
          </p:nvSpPr>
          <p:spPr>
            <a:xfrm rot="8100000">
              <a:off x="398962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1" name="원호 40"/>
            <p:cNvSpPr/>
            <p:nvPr userDrawn="1"/>
          </p:nvSpPr>
          <p:spPr>
            <a:xfrm rot="18900000">
              <a:off x="411184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2" name="원호 41"/>
            <p:cNvSpPr/>
            <p:nvPr userDrawn="1"/>
          </p:nvSpPr>
          <p:spPr>
            <a:xfrm rot="8100000">
              <a:off x="423621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3" name="원호 42"/>
            <p:cNvSpPr/>
            <p:nvPr userDrawn="1"/>
          </p:nvSpPr>
          <p:spPr>
            <a:xfrm rot="18900000">
              <a:off x="436487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4" name="원호 43"/>
            <p:cNvSpPr/>
            <p:nvPr userDrawn="1"/>
          </p:nvSpPr>
          <p:spPr>
            <a:xfrm rot="8100000">
              <a:off x="448924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5" name="원호 44"/>
            <p:cNvSpPr/>
            <p:nvPr userDrawn="1"/>
          </p:nvSpPr>
          <p:spPr>
            <a:xfrm rot="18900000">
              <a:off x="461354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6" name="원호 45"/>
            <p:cNvSpPr/>
            <p:nvPr userDrawn="1"/>
          </p:nvSpPr>
          <p:spPr>
            <a:xfrm rot="8100000">
              <a:off x="4737911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7" name="원호 46"/>
            <p:cNvSpPr/>
            <p:nvPr userDrawn="1"/>
          </p:nvSpPr>
          <p:spPr>
            <a:xfrm rot="18900000">
              <a:off x="486657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8" name="원호 47"/>
            <p:cNvSpPr/>
            <p:nvPr userDrawn="1"/>
          </p:nvSpPr>
          <p:spPr>
            <a:xfrm rot="8100000">
              <a:off x="499093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9" name="원호 48"/>
            <p:cNvSpPr/>
            <p:nvPr userDrawn="1"/>
          </p:nvSpPr>
          <p:spPr>
            <a:xfrm rot="18900000">
              <a:off x="511420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0" name="원호 49"/>
            <p:cNvSpPr/>
            <p:nvPr userDrawn="1"/>
          </p:nvSpPr>
          <p:spPr>
            <a:xfrm rot="8100000">
              <a:off x="523857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1" name="원호 50"/>
            <p:cNvSpPr/>
            <p:nvPr userDrawn="1"/>
          </p:nvSpPr>
          <p:spPr>
            <a:xfrm rot="18900000">
              <a:off x="536723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2" name="원호 51"/>
            <p:cNvSpPr/>
            <p:nvPr userDrawn="1"/>
          </p:nvSpPr>
          <p:spPr>
            <a:xfrm rot="8100000">
              <a:off x="549160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3" name="원호 52"/>
            <p:cNvSpPr/>
            <p:nvPr userDrawn="1"/>
          </p:nvSpPr>
          <p:spPr>
            <a:xfrm rot="18900000">
              <a:off x="561589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4" name="원호 53"/>
            <p:cNvSpPr/>
            <p:nvPr userDrawn="1"/>
          </p:nvSpPr>
          <p:spPr>
            <a:xfrm rot="8100000">
              <a:off x="574026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5" name="원호 54"/>
            <p:cNvSpPr/>
            <p:nvPr userDrawn="1"/>
          </p:nvSpPr>
          <p:spPr>
            <a:xfrm rot="18900000">
              <a:off x="586892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6" name="원호 55"/>
            <p:cNvSpPr/>
            <p:nvPr userDrawn="1"/>
          </p:nvSpPr>
          <p:spPr>
            <a:xfrm rot="8100000">
              <a:off x="599329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524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538596"/>
            <a:ext cx="12192000" cy="14400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0" y="6461800"/>
            <a:ext cx="12192000" cy="10800"/>
          </a:xfrm>
          <a:prstGeom prst="rect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6475812"/>
            <a:ext cx="121920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74" y="6610747"/>
            <a:ext cx="405838" cy="10361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1094635" y="6526940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909090"/>
                </a:solidFill>
                <a:latin typeface="맑은 고딕" panose="020B0503020000020004" pitchFamily="50" charset="-127"/>
                <a:ea typeface="+mj-ea"/>
                <a:cs typeface="Arial" pitchFamily="34" charset="0"/>
              </a:rPr>
              <a:t>page</a:t>
            </a:r>
            <a:endParaRPr lang="ko-KR" altLang="en-US" sz="900" dirty="0">
              <a:solidFill>
                <a:srgbClr val="909090"/>
              </a:solidFill>
              <a:latin typeface="맑은 고딕" panose="020B0503020000020004" pitchFamily="50" charset="-127"/>
              <a:ea typeface="+mj-ea"/>
              <a:cs typeface="Arial" pitchFamily="34" charset="0"/>
            </a:endParaRPr>
          </a:p>
        </p:txBody>
      </p:sp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7678814" y="6526861"/>
            <a:ext cx="4396154" cy="250825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fld id="{93741137-C8C8-411D-8930-CFD24FDB5682}" type="slidenum">
              <a:rPr kumimoji="0" lang="ko-KR" altLang="en-US" sz="7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75218" y="103584"/>
            <a:ext cx="11799749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933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798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34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userDrawn="1">
  <p:cSld name="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6"/>
          <p:cNvSpPr txBox="1"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54" name="Google Shape;54;p66"/>
          <p:cNvSpPr txBox="1"/>
          <p:nvPr/>
        </p:nvSpPr>
        <p:spPr>
          <a:xfrm>
            <a:off x="9275762" y="6586538"/>
            <a:ext cx="27432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1">
                <a:solidFill>
                  <a:srgbClr val="7F7F7F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‹#›</a:t>
            </a:fld>
            <a:endParaRPr sz="1000" b="1" dirty="0">
              <a:solidFill>
                <a:srgbClr val="7F7F7F"/>
              </a:solidFill>
              <a:latin typeface="LG Smart_H SemiBold" panose="020B0600000101010101" pitchFamily="50" charset="-127"/>
              <a:ea typeface="LG Smart_H Semi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57" name="Google Shape;57;p66"/>
          <p:cNvCxnSpPr/>
          <p:nvPr/>
        </p:nvCxnSpPr>
        <p:spPr>
          <a:xfrm>
            <a:off x="397933" y="520307"/>
            <a:ext cx="11386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 Box 2"/>
          <p:cNvSpPr txBox="1">
            <a:spLocks noChangeArrowheads="1"/>
          </p:cNvSpPr>
          <p:nvPr userDrawn="1"/>
        </p:nvSpPr>
        <p:spPr bwMode="gray">
          <a:xfrm>
            <a:off x="10779055" y="250585"/>
            <a:ext cx="10150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9pPr>
          </a:lstStyle>
          <a:p>
            <a:pPr algn="dist" eaLnBrk="1" latinLnBrk="0" hangingPunct="1">
              <a:spcBef>
                <a:spcPct val="50000"/>
              </a:spcBef>
            </a:pP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r>
              <a:rPr lang="en-US" altLang="ko-KR" sz="800" b="0" dirty="0">
                <a:solidFill>
                  <a:srgbClr val="FF0000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CONFIDENTIAL</a:t>
            </a: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endParaRPr lang="en-US" altLang="ko-KR" sz="800" b="1" dirty="0">
              <a:solidFill>
                <a:srgbClr val="FF0000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834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 userDrawn="1"/>
        </p:nvSpPr>
        <p:spPr>
          <a:xfrm>
            <a:off x="127547" y="522104"/>
            <a:ext cx="7495266" cy="5899449"/>
          </a:xfrm>
          <a:prstGeom prst="rect">
            <a:avLst/>
          </a:prstGeom>
          <a:noFill/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  <p:grpSp>
        <p:nvGrpSpPr>
          <p:cNvPr id="62" name="그룹 61"/>
          <p:cNvGrpSpPr/>
          <p:nvPr userDrawn="1"/>
        </p:nvGrpSpPr>
        <p:grpSpPr>
          <a:xfrm>
            <a:off x="122613" y="6238906"/>
            <a:ext cx="7524073" cy="314140"/>
            <a:chOff x="99623" y="3866011"/>
            <a:chExt cx="6113309" cy="314140"/>
          </a:xfrm>
        </p:grpSpPr>
        <p:sp>
          <p:nvSpPr>
            <p:cNvPr id="60" name="직사각형 59"/>
            <p:cNvSpPr/>
            <p:nvPr userDrawn="1"/>
          </p:nvSpPr>
          <p:spPr>
            <a:xfrm>
              <a:off x="99623" y="3986089"/>
              <a:ext cx="6113309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latin typeface="맑은 고딕" panose="020B0503020000020004" pitchFamily="50" charset="-127"/>
              </a:endParaRPr>
            </a:p>
          </p:txBody>
        </p:sp>
        <p:sp>
          <p:nvSpPr>
            <p:cNvPr id="2" name="원호 1"/>
            <p:cNvSpPr/>
            <p:nvPr userDrawn="1"/>
          </p:nvSpPr>
          <p:spPr>
            <a:xfrm rot="18900000">
              <a:off x="9962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7" name="원호 6"/>
            <p:cNvSpPr/>
            <p:nvPr userDrawn="1"/>
          </p:nvSpPr>
          <p:spPr>
            <a:xfrm rot="8100000">
              <a:off x="22399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8" name="원호 7"/>
            <p:cNvSpPr/>
            <p:nvPr userDrawn="1"/>
          </p:nvSpPr>
          <p:spPr>
            <a:xfrm rot="18900000">
              <a:off x="35265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원호 8"/>
            <p:cNvSpPr/>
            <p:nvPr userDrawn="1"/>
          </p:nvSpPr>
          <p:spPr>
            <a:xfrm rot="8100000">
              <a:off x="477021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0" name="원호 9"/>
            <p:cNvSpPr/>
            <p:nvPr userDrawn="1"/>
          </p:nvSpPr>
          <p:spPr>
            <a:xfrm rot="18900000">
              <a:off x="60131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1" name="원호 10"/>
            <p:cNvSpPr/>
            <p:nvPr userDrawn="1"/>
          </p:nvSpPr>
          <p:spPr>
            <a:xfrm rot="8100000">
              <a:off x="725687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2" name="원호 11"/>
            <p:cNvSpPr/>
            <p:nvPr userDrawn="1"/>
          </p:nvSpPr>
          <p:spPr>
            <a:xfrm rot="18900000">
              <a:off x="85434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3" name="원호 12"/>
            <p:cNvSpPr/>
            <p:nvPr userDrawn="1"/>
          </p:nvSpPr>
          <p:spPr>
            <a:xfrm rot="8100000">
              <a:off x="97871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8" name="원호 17"/>
            <p:cNvSpPr/>
            <p:nvPr userDrawn="1"/>
          </p:nvSpPr>
          <p:spPr>
            <a:xfrm rot="18900000">
              <a:off x="1101979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19" name="원호 18"/>
            <p:cNvSpPr/>
            <p:nvPr userDrawn="1"/>
          </p:nvSpPr>
          <p:spPr>
            <a:xfrm rot="8100000">
              <a:off x="122634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0" name="원호 19"/>
            <p:cNvSpPr/>
            <p:nvPr userDrawn="1"/>
          </p:nvSpPr>
          <p:spPr>
            <a:xfrm rot="18900000">
              <a:off x="1355008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1" name="원호 20"/>
            <p:cNvSpPr/>
            <p:nvPr userDrawn="1"/>
          </p:nvSpPr>
          <p:spPr>
            <a:xfrm rot="8100000">
              <a:off x="1479378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2" name="원호 21"/>
            <p:cNvSpPr/>
            <p:nvPr userDrawn="1"/>
          </p:nvSpPr>
          <p:spPr>
            <a:xfrm rot="18900000">
              <a:off x="160367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3" name="원호 22"/>
            <p:cNvSpPr/>
            <p:nvPr userDrawn="1"/>
          </p:nvSpPr>
          <p:spPr>
            <a:xfrm rot="8100000">
              <a:off x="172804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4" name="원호 23"/>
            <p:cNvSpPr/>
            <p:nvPr userDrawn="1"/>
          </p:nvSpPr>
          <p:spPr>
            <a:xfrm rot="18900000">
              <a:off x="185670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5" name="원호 24"/>
            <p:cNvSpPr/>
            <p:nvPr userDrawn="1"/>
          </p:nvSpPr>
          <p:spPr>
            <a:xfrm rot="8100000">
              <a:off x="198107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6" name="원호 25"/>
            <p:cNvSpPr/>
            <p:nvPr userDrawn="1"/>
          </p:nvSpPr>
          <p:spPr>
            <a:xfrm rot="18900000">
              <a:off x="2108181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7" name="원호 26"/>
            <p:cNvSpPr/>
            <p:nvPr userDrawn="1"/>
          </p:nvSpPr>
          <p:spPr>
            <a:xfrm rot="8100000">
              <a:off x="2232550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8" name="원호 27"/>
            <p:cNvSpPr/>
            <p:nvPr userDrawn="1"/>
          </p:nvSpPr>
          <p:spPr>
            <a:xfrm rot="18900000">
              <a:off x="236121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29" name="원호 28"/>
            <p:cNvSpPr/>
            <p:nvPr userDrawn="1"/>
          </p:nvSpPr>
          <p:spPr>
            <a:xfrm rot="8100000">
              <a:off x="248557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0" name="원호 29"/>
            <p:cNvSpPr/>
            <p:nvPr userDrawn="1"/>
          </p:nvSpPr>
          <p:spPr>
            <a:xfrm rot="18900000">
              <a:off x="260987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1" name="원호 30"/>
            <p:cNvSpPr/>
            <p:nvPr userDrawn="1"/>
          </p:nvSpPr>
          <p:spPr>
            <a:xfrm rot="8100000">
              <a:off x="273424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2" name="원호 31"/>
            <p:cNvSpPr/>
            <p:nvPr userDrawn="1"/>
          </p:nvSpPr>
          <p:spPr>
            <a:xfrm rot="18900000">
              <a:off x="2862904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3" name="원호 32"/>
            <p:cNvSpPr/>
            <p:nvPr userDrawn="1"/>
          </p:nvSpPr>
          <p:spPr>
            <a:xfrm rot="8100000">
              <a:off x="298727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4" name="원호 33"/>
            <p:cNvSpPr/>
            <p:nvPr userDrawn="1"/>
          </p:nvSpPr>
          <p:spPr>
            <a:xfrm rot="18900000">
              <a:off x="311053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5" name="원호 34"/>
            <p:cNvSpPr/>
            <p:nvPr userDrawn="1"/>
          </p:nvSpPr>
          <p:spPr>
            <a:xfrm rot="8100000">
              <a:off x="323490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6" name="원호 35"/>
            <p:cNvSpPr/>
            <p:nvPr userDrawn="1"/>
          </p:nvSpPr>
          <p:spPr>
            <a:xfrm rot="18900000">
              <a:off x="336356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7" name="원호 36"/>
            <p:cNvSpPr/>
            <p:nvPr userDrawn="1"/>
          </p:nvSpPr>
          <p:spPr>
            <a:xfrm rot="8100000">
              <a:off x="348793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8" name="원호 37"/>
            <p:cNvSpPr/>
            <p:nvPr userDrawn="1"/>
          </p:nvSpPr>
          <p:spPr>
            <a:xfrm rot="18900000">
              <a:off x="3612231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39" name="원호 38"/>
            <p:cNvSpPr/>
            <p:nvPr userDrawn="1"/>
          </p:nvSpPr>
          <p:spPr>
            <a:xfrm rot="8100000">
              <a:off x="3736600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0" name="원호 39"/>
            <p:cNvSpPr/>
            <p:nvPr userDrawn="1"/>
          </p:nvSpPr>
          <p:spPr>
            <a:xfrm rot="18900000">
              <a:off x="386526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1" name="원호 40"/>
            <p:cNvSpPr/>
            <p:nvPr userDrawn="1"/>
          </p:nvSpPr>
          <p:spPr>
            <a:xfrm rot="8100000">
              <a:off x="398962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3" name="원호 42"/>
            <p:cNvSpPr/>
            <p:nvPr userDrawn="1"/>
          </p:nvSpPr>
          <p:spPr>
            <a:xfrm rot="18900000">
              <a:off x="411184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4" name="원호 43"/>
            <p:cNvSpPr/>
            <p:nvPr userDrawn="1"/>
          </p:nvSpPr>
          <p:spPr>
            <a:xfrm rot="8100000">
              <a:off x="423621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5" name="원호 44"/>
            <p:cNvSpPr/>
            <p:nvPr userDrawn="1"/>
          </p:nvSpPr>
          <p:spPr>
            <a:xfrm rot="18900000">
              <a:off x="436487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6" name="원호 45"/>
            <p:cNvSpPr/>
            <p:nvPr userDrawn="1"/>
          </p:nvSpPr>
          <p:spPr>
            <a:xfrm rot="8100000">
              <a:off x="4489245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7" name="원호 46"/>
            <p:cNvSpPr/>
            <p:nvPr userDrawn="1"/>
          </p:nvSpPr>
          <p:spPr>
            <a:xfrm rot="18900000">
              <a:off x="461354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8" name="원호 47"/>
            <p:cNvSpPr/>
            <p:nvPr userDrawn="1"/>
          </p:nvSpPr>
          <p:spPr>
            <a:xfrm rot="8100000">
              <a:off x="4737911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49" name="원호 48"/>
            <p:cNvSpPr/>
            <p:nvPr userDrawn="1"/>
          </p:nvSpPr>
          <p:spPr>
            <a:xfrm rot="18900000">
              <a:off x="4866570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0" name="원호 49"/>
            <p:cNvSpPr/>
            <p:nvPr userDrawn="1"/>
          </p:nvSpPr>
          <p:spPr>
            <a:xfrm rot="8100000">
              <a:off x="4990939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1" name="원호 50"/>
            <p:cNvSpPr/>
            <p:nvPr userDrawn="1"/>
          </p:nvSpPr>
          <p:spPr>
            <a:xfrm rot="18900000">
              <a:off x="5114203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2" name="원호 51"/>
            <p:cNvSpPr/>
            <p:nvPr userDrawn="1"/>
          </p:nvSpPr>
          <p:spPr>
            <a:xfrm rot="8100000">
              <a:off x="5238573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3" name="원호 52"/>
            <p:cNvSpPr/>
            <p:nvPr userDrawn="1"/>
          </p:nvSpPr>
          <p:spPr>
            <a:xfrm rot="18900000">
              <a:off x="5367232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4" name="원호 53"/>
            <p:cNvSpPr/>
            <p:nvPr userDrawn="1"/>
          </p:nvSpPr>
          <p:spPr>
            <a:xfrm rot="8100000">
              <a:off x="5491602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5" name="원호 54"/>
            <p:cNvSpPr/>
            <p:nvPr userDrawn="1"/>
          </p:nvSpPr>
          <p:spPr>
            <a:xfrm rot="18900000">
              <a:off x="5615897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6" name="원호 55"/>
            <p:cNvSpPr/>
            <p:nvPr userDrawn="1"/>
          </p:nvSpPr>
          <p:spPr>
            <a:xfrm rot="8100000">
              <a:off x="574026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7" name="원호 56"/>
            <p:cNvSpPr/>
            <p:nvPr userDrawn="1"/>
          </p:nvSpPr>
          <p:spPr>
            <a:xfrm rot="18900000">
              <a:off x="5868926" y="3998198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  <p:sp>
          <p:nvSpPr>
            <p:cNvPr id="58" name="원호 57"/>
            <p:cNvSpPr/>
            <p:nvPr userDrawn="1"/>
          </p:nvSpPr>
          <p:spPr>
            <a:xfrm rot="8100000">
              <a:off x="5993296" y="3866011"/>
              <a:ext cx="181952" cy="181953"/>
            </a:xfrm>
            <a:prstGeom prst="arc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61" name="표 60"/>
          <p:cNvGraphicFramePr>
            <a:graphicFrameLocks noGrp="1"/>
          </p:cNvGraphicFramePr>
          <p:nvPr userDrawn="1"/>
        </p:nvGraphicFramePr>
        <p:xfrm>
          <a:off x="127844" y="70695"/>
          <a:ext cx="11946773" cy="357360"/>
        </p:xfrm>
        <a:graphic>
          <a:graphicData uri="http://schemas.openxmlformats.org/drawingml/2006/table">
            <a:tbl>
              <a:tblPr firstRow="1" bandRow="1"/>
              <a:tblGrid>
                <a:gridCol w="2355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6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3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5898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Definition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kern="1200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itchFamily="50" charset="-127"/>
                        </a:rPr>
                        <a:t>Page ID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54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Writer</a:t>
                      </a:r>
                      <a:endParaRPr lang="ko-KR" altLang="en-US" sz="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040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27547" y="522104"/>
            <a:ext cx="7495266" cy="5866505"/>
          </a:xfrm>
          <a:prstGeom prst="rect">
            <a:avLst/>
          </a:prstGeom>
          <a:noFill/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27547" y="522104"/>
            <a:ext cx="446966" cy="327265"/>
          </a:xfrm>
          <a:prstGeom prst="rect">
            <a:avLst/>
          </a:prstGeom>
          <a:noFill/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38481" y="534848"/>
            <a:ext cx="522548" cy="32726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 userDrawn="1"/>
        </p:nvGraphicFramePr>
        <p:xfrm>
          <a:off x="127844" y="70695"/>
          <a:ext cx="11946773" cy="357360"/>
        </p:xfrm>
        <a:graphic>
          <a:graphicData uri="http://schemas.openxmlformats.org/drawingml/2006/table">
            <a:tbl>
              <a:tblPr firstRow="1" bandRow="1"/>
              <a:tblGrid>
                <a:gridCol w="2355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6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3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5898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Definition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kern="1200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itchFamily="50" charset="-127"/>
                        </a:rPr>
                        <a:t>Page ID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54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Writer</a:t>
                      </a:r>
                      <a:endParaRPr lang="ko-KR" altLang="en-US" sz="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2586893" y="165101"/>
            <a:ext cx="6849282" cy="1631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ko-KR" altLang="en-US" sz="10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197" indent="0">
              <a:buFontTx/>
              <a:buNone/>
              <a:defRPr sz="900"/>
            </a:lvl2pPr>
            <a:lvl3pPr marL="914394" indent="0">
              <a:buFontTx/>
              <a:buNone/>
              <a:defRPr sz="900"/>
            </a:lvl3pPr>
            <a:lvl4pPr marL="1371592" indent="0">
              <a:buFontTx/>
              <a:buNone/>
              <a:defRPr sz="900"/>
            </a:lvl4pPr>
            <a:lvl5pPr marL="1828789" indent="0">
              <a:buFontTx/>
              <a:buNone/>
              <a:defRPr sz="900"/>
            </a:lvl5pPr>
          </a:lstStyle>
          <a:p>
            <a:pPr marL="0" lvl="0" indent="0" algn="l" defTabSz="914395" rtl="0" eaLnBrk="1" latinLnBrk="1" hangingPunct="1">
              <a:spcBef>
                <a:spcPct val="20000"/>
              </a:spcBef>
              <a:buFontTx/>
              <a:buNone/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74396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295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538596"/>
            <a:ext cx="12192000" cy="14400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0" y="6461800"/>
            <a:ext cx="12192000" cy="10800"/>
          </a:xfrm>
          <a:prstGeom prst="rect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6475812"/>
            <a:ext cx="121920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74" y="6610747"/>
            <a:ext cx="405838" cy="10361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1094635" y="6526940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909090"/>
                </a:solidFill>
                <a:latin typeface="맑은 고딕" panose="020B0503020000020004" pitchFamily="50" charset="-127"/>
                <a:ea typeface="+mj-ea"/>
                <a:cs typeface="Arial" pitchFamily="34" charset="0"/>
              </a:rPr>
              <a:t>page</a:t>
            </a:r>
            <a:endParaRPr lang="ko-KR" altLang="en-US" sz="900" dirty="0">
              <a:solidFill>
                <a:srgbClr val="909090"/>
              </a:solidFill>
              <a:latin typeface="맑은 고딕" panose="020B0503020000020004" pitchFamily="50" charset="-127"/>
              <a:ea typeface="+mj-ea"/>
              <a:cs typeface="Arial" pitchFamily="34" charset="0"/>
            </a:endParaRPr>
          </a:p>
        </p:txBody>
      </p:sp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7678814" y="6526861"/>
            <a:ext cx="4396154" cy="250825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fld id="{93741137-C8C8-411D-8930-CFD24FDB5682}" type="slidenum">
              <a:rPr kumimoji="0" lang="ko-KR" altLang="en-US" sz="7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75218" y="103584"/>
            <a:ext cx="11799749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45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preserve="1" userDrawn="1">
  <p:cSld name="1_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287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46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userDrawn="1">
  <p:cSld name="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74" b="66436"/>
          <a:stretch/>
        </p:blipFill>
        <p:spPr bwMode="auto">
          <a:xfrm>
            <a:off x="0" y="0"/>
            <a:ext cx="1090985" cy="32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5" t="77614"/>
          <a:stretch/>
        </p:blipFill>
        <p:spPr bwMode="auto">
          <a:xfrm>
            <a:off x="10030670" y="4721400"/>
            <a:ext cx="2161330" cy="2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 userDrawn="1"/>
        </p:nvSpPr>
        <p:spPr>
          <a:xfrm>
            <a:off x="0" y="0"/>
            <a:ext cx="223520" cy="3204000"/>
          </a:xfrm>
          <a:prstGeom prst="rect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 rot="16200000">
            <a:off x="413820" y="2551020"/>
            <a:ext cx="239160" cy="1066800"/>
          </a:xfrm>
          <a:prstGeom prst="rect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366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50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userDrawn="1">
  <p:cSld name="1_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6"/>
          <p:cNvSpPr txBox="1"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54" name="Google Shape;54;p66"/>
          <p:cNvSpPr txBox="1"/>
          <p:nvPr/>
        </p:nvSpPr>
        <p:spPr>
          <a:xfrm>
            <a:off x="9275762" y="6586538"/>
            <a:ext cx="27432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1">
                <a:solidFill>
                  <a:srgbClr val="7F7F7F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‹#›</a:t>
            </a:fld>
            <a:endParaRPr sz="1000" b="1" dirty="0">
              <a:solidFill>
                <a:srgbClr val="7F7F7F"/>
              </a:solidFill>
              <a:latin typeface="LG Smart_H SemiBold" panose="020B0600000101010101" pitchFamily="50" charset="-127"/>
              <a:ea typeface="LG Smart_H Semi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57" name="Google Shape;57;p66"/>
          <p:cNvCxnSpPr/>
          <p:nvPr/>
        </p:nvCxnSpPr>
        <p:spPr>
          <a:xfrm>
            <a:off x="397933" y="520307"/>
            <a:ext cx="11386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 Box 2"/>
          <p:cNvSpPr txBox="1">
            <a:spLocks noChangeArrowheads="1"/>
          </p:cNvSpPr>
          <p:nvPr userDrawn="1"/>
        </p:nvSpPr>
        <p:spPr bwMode="gray">
          <a:xfrm>
            <a:off x="10779055" y="250585"/>
            <a:ext cx="10150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9pPr>
          </a:lstStyle>
          <a:p>
            <a:pPr algn="dist" eaLnBrk="1" latinLnBrk="0" hangingPunct="1">
              <a:spcBef>
                <a:spcPct val="50000"/>
              </a:spcBef>
            </a:pP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r>
              <a:rPr lang="en-US" altLang="ko-KR" sz="800" b="0" dirty="0">
                <a:solidFill>
                  <a:srgbClr val="FF0000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CONFIDENTIAL</a:t>
            </a: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endParaRPr lang="en-US" altLang="ko-KR" sz="800" b="1" dirty="0">
              <a:solidFill>
                <a:srgbClr val="FF0000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689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preserve="1" userDrawn="1">
  <p:cSld name="1_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61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6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538596"/>
            <a:ext cx="12192000" cy="14400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0" y="6461800"/>
            <a:ext cx="12192000" cy="10800"/>
          </a:xfrm>
          <a:prstGeom prst="rect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6475812"/>
            <a:ext cx="121920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74" y="6610747"/>
            <a:ext cx="405838" cy="10361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1094635" y="6526940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909090"/>
                </a:solidFill>
                <a:latin typeface="맑은 고딕" panose="020B0503020000020004" pitchFamily="50" charset="-127"/>
                <a:ea typeface="+mj-ea"/>
                <a:cs typeface="Arial" pitchFamily="34" charset="0"/>
              </a:rPr>
              <a:t>page</a:t>
            </a:r>
            <a:endParaRPr lang="ko-KR" altLang="en-US" sz="900" dirty="0">
              <a:solidFill>
                <a:srgbClr val="909090"/>
              </a:solidFill>
              <a:latin typeface="맑은 고딕" panose="020B0503020000020004" pitchFamily="50" charset="-127"/>
              <a:ea typeface="+mj-ea"/>
              <a:cs typeface="Arial" pitchFamily="34" charset="0"/>
            </a:endParaRPr>
          </a:p>
        </p:txBody>
      </p:sp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7678814" y="6526861"/>
            <a:ext cx="4396154" cy="250825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fld id="{93741137-C8C8-411D-8930-CFD24FDB5682}" type="slidenum">
              <a:rPr kumimoji="0" lang="ko-KR" altLang="en-US" sz="7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75218" y="103584"/>
            <a:ext cx="11799749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57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6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77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1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1" r:id="rId4"/>
    <p:sldLayoutId id="214748368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6461800"/>
            <a:ext cx="12192000" cy="10800"/>
          </a:xfrm>
          <a:prstGeom prst="rect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0" y="6475812"/>
            <a:ext cx="121920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74" y="6610747"/>
            <a:ext cx="405838" cy="103618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1094635" y="6526940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909090"/>
                </a:solidFill>
                <a:latin typeface="맑은 고딕" panose="020B0503020000020004" pitchFamily="50" charset="-127"/>
                <a:ea typeface="+mj-ea"/>
                <a:cs typeface="Arial" pitchFamily="34" charset="0"/>
              </a:rPr>
              <a:t>page</a:t>
            </a:r>
            <a:endParaRPr lang="ko-KR" altLang="en-US" sz="900" dirty="0">
              <a:solidFill>
                <a:srgbClr val="909090"/>
              </a:solidFill>
              <a:latin typeface="맑은 고딕" panose="020B0503020000020004" pitchFamily="50" charset="-127"/>
              <a:ea typeface="+mj-ea"/>
              <a:cs typeface="Arial" pitchFamily="34" charset="0"/>
            </a:endParaRPr>
          </a:p>
        </p:txBody>
      </p: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7678814" y="6526861"/>
            <a:ext cx="4396154" cy="250825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fld id="{93741137-C8C8-411D-8930-CFD24FDB5682}" type="slidenum">
              <a:rPr kumimoji="0" lang="ko-KR" altLang="en-US" sz="7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242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ctr" defTabSz="914395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8" indent="-342898" algn="l" defTabSz="914395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6" indent="-285749" algn="l" defTabSz="914395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defTabSz="914395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defTabSz="914395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ms50.lge.co.kr/estudio/#/project/KR/sites/kr/pages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stg.lge.co.kr/story/hands-on-review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FYPjcxKE2I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stg.lge.co.kr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hyperlink" Target="https://cmsdev50.lge.co.kr/admin/common/login.lg?SSL=Y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10/guide/index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3.jpeg"/><Relationship Id="rId4" Type="http://schemas.openxmlformats.org/officeDocument/2006/relationships/hyperlink" Target="https://wwwdev50.lge.co.kr/guide/index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28891" y="2131396"/>
            <a:ext cx="9801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sz="4000" b="1" dirty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LGE.COM </a:t>
            </a:r>
            <a:r>
              <a:rPr lang="ko-KR" altLang="en-US" sz="4000" b="1" dirty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스토리</a:t>
            </a:r>
            <a:endParaRPr lang="en-US" altLang="ko-KR" sz="4000" b="1" dirty="0">
              <a:solidFill>
                <a:schemeClr val="dk1"/>
              </a:solidFill>
              <a:latin typeface="LG Smart_H SemiBold" panose="020B0600000101010101" pitchFamily="34" charset="-127"/>
              <a:ea typeface="LG Smart_H SemiBold" panose="020B0600000101010101" pitchFamily="34" charset="-127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4000" b="1" dirty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페이지 제작 및 운영 가이드</a:t>
            </a:r>
            <a:endParaRPr lang="en-US" altLang="ko-KR" sz="4000" b="1" dirty="0">
              <a:solidFill>
                <a:schemeClr val="dk1"/>
              </a:solidFill>
              <a:latin typeface="LG Smart_H SemiBold" panose="020B0600000101010101" pitchFamily="34" charset="-127"/>
              <a:ea typeface="LG Smart_H Semi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gray">
          <a:xfrm>
            <a:off x="10779055" y="250585"/>
            <a:ext cx="10150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9pPr>
          </a:lstStyle>
          <a:p>
            <a:pPr algn="dist" eaLnBrk="1" latinLnBrk="0" hangingPunct="1">
              <a:spcBef>
                <a:spcPct val="50000"/>
              </a:spcBef>
            </a:pP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r>
              <a:rPr lang="en-US" altLang="ko-KR" sz="800" b="0" dirty="0">
                <a:solidFill>
                  <a:srgbClr val="FF0000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CONFIDENTIAL</a:t>
            </a: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endParaRPr lang="en-US" altLang="ko-KR" sz="800" b="1" dirty="0">
              <a:solidFill>
                <a:srgbClr val="FF0000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9187" y="5781375"/>
            <a:ext cx="2985936" cy="261610"/>
          </a:xfrm>
          <a:prstGeom prst="rect">
            <a:avLst/>
          </a:prstGeom>
          <a:noFill/>
        </p:spPr>
        <p:txBody>
          <a:bodyPr wrap="square" lIns="144000" tIns="45720" rIns="91440" bIns="45720" rtlCol="0" anchor="t">
            <a:spAutoFit/>
          </a:bodyPr>
          <a:lstStyle>
            <a:defPPr>
              <a:defRPr lang="x-none"/>
            </a:defPPr>
            <a:lvl1pPr>
              <a:buClr>
                <a:schemeClr val="dk1"/>
              </a:buClr>
              <a:buSzPts val="1100"/>
              <a:defRPr sz="1600">
                <a:solidFill>
                  <a:schemeClr val="dk1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  <a:cs typeface="Arial"/>
              </a:defRPr>
            </a:lvl1pPr>
          </a:lstStyle>
          <a:p>
            <a:r>
              <a:rPr lang="en-US" altLang="ko-KR" sz="1100" dirty="0">
                <a:latin typeface="LG스마트체2.0 Bold"/>
                <a:ea typeface="LG스마트체2.0 Bold"/>
                <a:sym typeface="Arial"/>
              </a:rPr>
              <a:t>Ver. 1.4  |  Last Updated : </a:t>
            </a:r>
            <a:r>
              <a:rPr lang="en-US" altLang="ko-KR" sz="1100" dirty="0">
                <a:latin typeface="LG스마트체2.0 Bold"/>
                <a:ea typeface="LG Smart_H SemiBold"/>
                <a:sym typeface="Arial"/>
              </a:rPr>
              <a:t>2025/08/07</a:t>
            </a:r>
            <a:endParaRPr lang="en-US" altLang="ko-KR" sz="1100" dirty="0">
              <a:latin typeface="LG Smart_H SemiBold"/>
              <a:ea typeface="LG Smart_H SemiBold"/>
              <a:sym typeface="Arial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4DCD588-7AD7-4CC8-B398-A23A88D5E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8891" y="5757557"/>
            <a:ext cx="1130296" cy="28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7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1-0. 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어셋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 업로드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33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48" y="1819720"/>
            <a:ext cx="7329805" cy="3415459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503232"/>
            <a:ext cx="3199654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 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좌측에서 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kr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story &gt; 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lglife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-review-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ig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&gt;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assets &gt; images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New Folder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후 페이지 별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폴더 생성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폴더명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lglife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-reviews-{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}-{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넘버링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업로드시 폴더 경로는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기준으로 생성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파일명도 쓰임을 명시할 수 있도록 함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1-0. </a:t>
            </a:r>
            <a:r>
              <a:rPr lang="ko-KR" altLang="en-US" sz="1400" dirty="0" err="1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A20164-55AF-44AE-9DDE-7635527A6F74}"/>
              </a:ext>
            </a:extLst>
          </p:cNvPr>
          <p:cNvGrpSpPr/>
          <p:nvPr/>
        </p:nvGrpSpPr>
        <p:grpSpPr>
          <a:xfrm>
            <a:off x="4262793" y="1812685"/>
            <a:ext cx="6778587" cy="2523678"/>
            <a:chOff x="4525444" y="1790438"/>
            <a:chExt cx="6778587" cy="252367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7008CF-33AF-4C72-BEEF-DDBE623CD48A}"/>
                </a:ext>
              </a:extLst>
            </p:cNvPr>
            <p:cNvSpPr/>
            <p:nvPr/>
          </p:nvSpPr>
          <p:spPr>
            <a:xfrm>
              <a:off x="4845172" y="1790438"/>
              <a:ext cx="494248" cy="24941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C37C70D-B7A4-4002-9DBC-E7B26A677154}"/>
                </a:ext>
              </a:extLst>
            </p:cNvPr>
            <p:cNvSpPr/>
            <p:nvPr/>
          </p:nvSpPr>
          <p:spPr>
            <a:xfrm>
              <a:off x="4626328" y="1790438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255A9A-9DCE-469F-AF31-EAA36A9A6CF8}"/>
                </a:ext>
              </a:extLst>
            </p:cNvPr>
            <p:cNvSpPr/>
            <p:nvPr/>
          </p:nvSpPr>
          <p:spPr>
            <a:xfrm>
              <a:off x="4744287" y="4143892"/>
              <a:ext cx="677759" cy="12600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593B97-AA8A-438E-B421-ED9374B803B8}"/>
                </a:ext>
              </a:extLst>
            </p:cNvPr>
            <p:cNvSpPr/>
            <p:nvPr/>
          </p:nvSpPr>
          <p:spPr>
            <a:xfrm>
              <a:off x="4525444" y="4143892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396EF48-94A1-4253-BB03-225D89EEAF2F}"/>
                </a:ext>
              </a:extLst>
            </p:cNvPr>
            <p:cNvSpPr/>
            <p:nvPr/>
          </p:nvSpPr>
          <p:spPr>
            <a:xfrm>
              <a:off x="10920056" y="2395873"/>
              <a:ext cx="383975" cy="1702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522FBAF-9488-4311-942C-EE5E7A79922C}"/>
                </a:ext>
              </a:extLst>
            </p:cNvPr>
            <p:cNvSpPr/>
            <p:nvPr/>
          </p:nvSpPr>
          <p:spPr>
            <a:xfrm>
              <a:off x="10701213" y="239587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DE6C4F-1DF7-40F0-829F-6C76214D014A}"/>
              </a:ext>
            </a:extLst>
          </p:cNvPr>
          <p:cNvSpPr txBox="1"/>
          <p:nvPr/>
        </p:nvSpPr>
        <p:spPr>
          <a:xfrm>
            <a:off x="397932" y="527342"/>
            <a:ext cx="3958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6600"/>
                </a:solidFill>
              </a:rPr>
              <a:t>*</a:t>
            </a:r>
            <a:r>
              <a:rPr lang="ko-KR" altLang="en-US" sz="1000" dirty="0">
                <a:solidFill>
                  <a:srgbClr val="006600"/>
                </a:solidFill>
              </a:rPr>
              <a:t>가전리뷰 등록 예시로</a:t>
            </a:r>
            <a:r>
              <a:rPr lang="en-US" altLang="ko-KR" sz="1000" dirty="0">
                <a:solidFill>
                  <a:srgbClr val="006600"/>
                </a:solidFill>
              </a:rPr>
              <a:t>, </a:t>
            </a:r>
            <a:r>
              <a:rPr lang="ko-KR" altLang="en-US" sz="1000" dirty="0">
                <a:solidFill>
                  <a:srgbClr val="006600"/>
                </a:solidFill>
              </a:rPr>
              <a:t>각 제작하는 컨텐츠에 맞는 폴더에 </a:t>
            </a:r>
            <a:r>
              <a:rPr lang="ko-KR" altLang="en-US" sz="1000" dirty="0" err="1">
                <a:solidFill>
                  <a:srgbClr val="006600"/>
                </a:solidFill>
              </a:rPr>
              <a:t>어셋</a:t>
            </a:r>
            <a:r>
              <a:rPr lang="ko-KR" altLang="en-US" sz="1000" dirty="0">
                <a:solidFill>
                  <a:srgbClr val="006600"/>
                </a:solidFill>
              </a:rPr>
              <a:t> 업로드 필요</a:t>
            </a:r>
          </a:p>
        </p:txBody>
      </p:sp>
    </p:spTree>
    <p:extLst>
      <p:ext uri="{BB962C8B-B14F-4D97-AF65-F5344CB8AC3E}">
        <p14:creationId xmlns:p14="http://schemas.microsoft.com/office/powerpoint/2010/main" val="3506377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48" y="1495870"/>
            <a:ext cx="7329805" cy="3415459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503232"/>
            <a:ext cx="3199654" cy="178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생성한 폴더에 들어가서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Import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drag&amp;drop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후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Import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활성화되면 클릭하여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업로드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폴더에는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인스타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이미지만 업로드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이미지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다른 리뷰 보기 이미지는 별도 폴더에 업로드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1-0. </a:t>
            </a:r>
            <a:r>
              <a:rPr lang="ko-KR" altLang="en-US" sz="1400" dirty="0" err="1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9800155" y="1738250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9581312" y="1738250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4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49" y="2420910"/>
            <a:ext cx="7046050" cy="3255990"/>
          </a:xfrm>
          <a:prstGeom prst="rect">
            <a:avLst/>
          </a:prstGeom>
        </p:spPr>
      </p:pic>
      <p:cxnSp>
        <p:nvCxnSpPr>
          <p:cNvPr id="14" name="연결선: 꺾임 34">
            <a:extLst>
              <a:ext uri="{FF2B5EF4-FFF2-40B4-BE49-F238E27FC236}">
                <a16:creationId xmlns:a16="http://schemas.microsoft.com/office/drawing/2014/main" id="{5DDBB813-DCC2-40E3-A72A-6ABF320FD640}"/>
              </a:ext>
            </a:extLst>
          </p:cNvPr>
          <p:cNvCxnSpPr>
            <a:cxnSpLocks/>
            <a:stCxn id="24" idx="2"/>
            <a:endCxn id="3" idx="0"/>
          </p:cNvCxnSpPr>
          <p:nvPr/>
        </p:nvCxnSpPr>
        <p:spPr>
          <a:xfrm rot="5400000">
            <a:off x="8872284" y="1259141"/>
            <a:ext cx="420660" cy="1902879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0771705" y="5423795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552862" y="5423795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6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F3E8A-563B-4389-815A-B41336C60E55}"/>
              </a:ext>
            </a:extLst>
          </p:cNvPr>
          <p:cNvSpPr txBox="1"/>
          <p:nvPr/>
        </p:nvSpPr>
        <p:spPr>
          <a:xfrm>
            <a:off x="397932" y="527342"/>
            <a:ext cx="3958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6600"/>
                </a:solidFill>
              </a:rPr>
              <a:t>*</a:t>
            </a:r>
            <a:r>
              <a:rPr lang="ko-KR" altLang="en-US" sz="1000" dirty="0">
                <a:solidFill>
                  <a:srgbClr val="006600"/>
                </a:solidFill>
              </a:rPr>
              <a:t>가전리뷰 등록 예시로</a:t>
            </a:r>
            <a:r>
              <a:rPr lang="en-US" altLang="ko-KR" sz="1000" dirty="0">
                <a:solidFill>
                  <a:srgbClr val="006600"/>
                </a:solidFill>
              </a:rPr>
              <a:t>, </a:t>
            </a:r>
            <a:r>
              <a:rPr lang="ko-KR" altLang="en-US" sz="1000" dirty="0">
                <a:solidFill>
                  <a:srgbClr val="006600"/>
                </a:solidFill>
              </a:rPr>
              <a:t>각 제작하는 컨텐츠에 맞는 폴더에 </a:t>
            </a:r>
            <a:r>
              <a:rPr lang="ko-KR" altLang="en-US" sz="1000" dirty="0" err="1">
                <a:solidFill>
                  <a:srgbClr val="006600"/>
                </a:solidFill>
              </a:rPr>
              <a:t>어셋</a:t>
            </a:r>
            <a:r>
              <a:rPr lang="ko-KR" altLang="en-US" sz="1000" dirty="0">
                <a:solidFill>
                  <a:srgbClr val="006600"/>
                </a:solidFill>
              </a:rPr>
              <a:t> 업로드 필요</a:t>
            </a:r>
          </a:p>
        </p:txBody>
      </p:sp>
    </p:spTree>
    <p:extLst>
      <p:ext uri="{BB962C8B-B14F-4D97-AF65-F5344CB8AC3E}">
        <p14:creationId xmlns:p14="http://schemas.microsoft.com/office/powerpoint/2010/main" val="3524078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48" y="1549794"/>
            <a:ext cx="7329805" cy="3406541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262250"/>
            <a:ext cx="3199654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어셋은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업로드 후 배포해야 페이지에서 확인할 수 있음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 프로세스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생성한 폴더에 들어가서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Import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Next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(default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값 변경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X)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타이틀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Job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상세내용에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asset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입력 후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Run Job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1-0. </a:t>
            </a:r>
            <a:r>
              <a:rPr lang="ko-KR" altLang="en-US" sz="1400" dirty="0" err="1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1095555" y="1738250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876712" y="1738250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14" name="연결선: 꺾임 34">
            <a:extLst>
              <a:ext uri="{FF2B5EF4-FFF2-40B4-BE49-F238E27FC236}">
                <a16:creationId xmlns:a16="http://schemas.microsoft.com/office/drawing/2014/main" id="{5DDBB813-DCC2-40E3-A72A-6ABF320FD640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rot="5400000">
            <a:off x="8517524" y="-571329"/>
            <a:ext cx="240350" cy="5383508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176" y="2240600"/>
            <a:ext cx="3703538" cy="355805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7198360" y="5582545"/>
            <a:ext cx="223766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6964966" y="5628433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2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060" y="2262250"/>
            <a:ext cx="3675267" cy="35200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0" name="연결선: 꺾임 34">
            <a:extLst>
              <a:ext uri="{FF2B5EF4-FFF2-40B4-BE49-F238E27FC236}">
                <a16:creationId xmlns:a16="http://schemas.microsoft.com/office/drawing/2014/main" id="{5DDBB813-DCC2-40E3-A72A-6ABF320FD640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 flipV="1">
            <a:off x="7422126" y="4022267"/>
            <a:ext cx="559934" cy="1691278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1048472" y="4018462"/>
            <a:ext cx="340888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815078" y="4064350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3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100555" y="3325562"/>
            <a:ext cx="1262645" cy="3231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asset</a:t>
            </a:r>
            <a:r>
              <a:rPr lang="ko-KR" altLang="en-US" sz="10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작성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16AAA-315A-415F-A360-E18264DA635E}"/>
              </a:ext>
            </a:extLst>
          </p:cNvPr>
          <p:cNvSpPr txBox="1"/>
          <p:nvPr/>
        </p:nvSpPr>
        <p:spPr>
          <a:xfrm>
            <a:off x="397932" y="527342"/>
            <a:ext cx="3958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6600"/>
                </a:solidFill>
              </a:rPr>
              <a:t>*</a:t>
            </a:r>
            <a:r>
              <a:rPr lang="ko-KR" altLang="en-US" sz="1000" dirty="0">
                <a:solidFill>
                  <a:srgbClr val="006600"/>
                </a:solidFill>
              </a:rPr>
              <a:t>가전리뷰 등록 예시로</a:t>
            </a:r>
            <a:r>
              <a:rPr lang="en-US" altLang="ko-KR" sz="1000" dirty="0">
                <a:solidFill>
                  <a:srgbClr val="006600"/>
                </a:solidFill>
              </a:rPr>
              <a:t>, </a:t>
            </a:r>
            <a:r>
              <a:rPr lang="ko-KR" altLang="en-US" sz="1000" dirty="0">
                <a:solidFill>
                  <a:srgbClr val="006600"/>
                </a:solidFill>
              </a:rPr>
              <a:t>각 제작하는 컨텐츠에 맞는 폴더에 </a:t>
            </a:r>
            <a:r>
              <a:rPr lang="ko-KR" altLang="en-US" sz="1000" dirty="0" err="1">
                <a:solidFill>
                  <a:srgbClr val="006600"/>
                </a:solidFill>
              </a:rPr>
              <a:t>어셋</a:t>
            </a:r>
            <a:r>
              <a:rPr lang="ko-KR" altLang="en-US" sz="1000" dirty="0">
                <a:solidFill>
                  <a:srgbClr val="006600"/>
                </a:solidFill>
              </a:rPr>
              <a:t> 업로드 필요</a:t>
            </a:r>
          </a:p>
        </p:txBody>
      </p:sp>
    </p:spTree>
    <p:extLst>
      <p:ext uri="{BB962C8B-B14F-4D97-AF65-F5344CB8AC3E}">
        <p14:creationId xmlns:p14="http://schemas.microsoft.com/office/powerpoint/2010/main" val="372454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103" y="1910007"/>
            <a:ext cx="7516247" cy="3478076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262250"/>
            <a:ext cx="3199654" cy="275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상단바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워크플로우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클릭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제일 끝으로 이동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최근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job)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배포 요청한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(“asset”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확인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동일한 이름으로 올라온 </a:t>
            </a:r>
            <a: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들이 있어서 </a:t>
            </a:r>
            <a:b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후 내가 올린 파일에 대한 워크플로우가 맞는 지 확인 필수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업로드한 파일명 확인 후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Approve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1-0. </a:t>
            </a:r>
            <a:r>
              <a:rPr lang="ko-KR" altLang="en-US" sz="1400" dirty="0" err="1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4751905" y="1903649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4533062" y="1903649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4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1109960" y="3488106"/>
            <a:ext cx="162278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900958" y="3516214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5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0466570" y="5135163"/>
            <a:ext cx="340888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233176" y="5181051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7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681D6-F04E-4DCB-9C88-E790511A587B}"/>
              </a:ext>
            </a:extLst>
          </p:cNvPr>
          <p:cNvSpPr txBox="1"/>
          <p:nvPr/>
        </p:nvSpPr>
        <p:spPr>
          <a:xfrm>
            <a:off x="397932" y="527342"/>
            <a:ext cx="3958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6600"/>
                </a:solidFill>
              </a:rPr>
              <a:t>*</a:t>
            </a:r>
            <a:r>
              <a:rPr lang="ko-KR" altLang="en-US" sz="1000" dirty="0">
                <a:solidFill>
                  <a:srgbClr val="006600"/>
                </a:solidFill>
              </a:rPr>
              <a:t>가전리뷰 등록 예시로</a:t>
            </a:r>
            <a:r>
              <a:rPr lang="en-US" altLang="ko-KR" sz="1000" dirty="0">
                <a:solidFill>
                  <a:srgbClr val="006600"/>
                </a:solidFill>
              </a:rPr>
              <a:t>, </a:t>
            </a:r>
            <a:r>
              <a:rPr lang="ko-KR" altLang="en-US" sz="1000" dirty="0">
                <a:solidFill>
                  <a:srgbClr val="006600"/>
                </a:solidFill>
              </a:rPr>
              <a:t>각 제작하는 컨텐츠에 맞는 폴더에 </a:t>
            </a:r>
            <a:r>
              <a:rPr lang="ko-KR" altLang="en-US" sz="1000" dirty="0" err="1">
                <a:solidFill>
                  <a:srgbClr val="006600"/>
                </a:solidFill>
              </a:rPr>
              <a:t>어셋</a:t>
            </a:r>
            <a:r>
              <a:rPr lang="ko-KR" altLang="en-US" sz="1000" dirty="0">
                <a:solidFill>
                  <a:srgbClr val="006600"/>
                </a:solidFill>
              </a:rPr>
              <a:t> 업로드 필요</a:t>
            </a:r>
          </a:p>
        </p:txBody>
      </p:sp>
    </p:spTree>
    <p:extLst>
      <p:ext uri="{BB962C8B-B14F-4D97-AF65-F5344CB8AC3E}">
        <p14:creationId xmlns:p14="http://schemas.microsoft.com/office/powerpoint/2010/main" val="334906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3" name="TextBox 2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1-1. 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신규 페이지 생성</a:t>
              </a:r>
              <a:endParaRPr lang="ko-KR" altLang="en-US" sz="3600" b="1" dirty="0">
                <a:solidFill>
                  <a:schemeClr val="bg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rgbClr val="0096D6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863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1-1.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신규 페이지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881"/>
            <a:ext cx="3171929" cy="332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 왼쪽 상단 컨텐츠 탭으로 이동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Experience Studio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WCMS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처음 로그인 할 때 랜딩 페이지는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CC Professional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KR’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폴더 선택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주소창에 직접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입력하여 페이지 이동 가능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https://cms50.lge.co.kr/estudio/#/project/KR/sites/kr/pages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D575E6-D57E-404C-A5DA-1D6AF7D9D00E}"/>
              </a:ext>
            </a:extLst>
          </p:cNvPr>
          <p:cNvGrpSpPr/>
          <p:nvPr/>
        </p:nvGrpSpPr>
        <p:grpSpPr>
          <a:xfrm>
            <a:off x="3959253" y="1182881"/>
            <a:ext cx="7657491" cy="1878051"/>
            <a:chOff x="334964" y="731799"/>
            <a:chExt cx="11533186" cy="282859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21D46-C2FB-4A1C-8CAF-012F11AB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348"/>
            <a:stretch/>
          </p:blipFill>
          <p:spPr>
            <a:xfrm>
              <a:off x="334964" y="731799"/>
              <a:ext cx="11533186" cy="282859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3A8F724-7F84-4EEE-B4EB-6344CD963F21}"/>
                </a:ext>
              </a:extLst>
            </p:cNvPr>
            <p:cNvSpPr/>
            <p:nvPr/>
          </p:nvSpPr>
          <p:spPr>
            <a:xfrm>
              <a:off x="1013136" y="781679"/>
              <a:ext cx="446050" cy="2479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1C1D8AD-7998-4589-8924-9FEAC7B11168}"/>
                </a:ext>
              </a:extLst>
            </p:cNvPr>
            <p:cNvSpPr/>
            <p:nvPr/>
          </p:nvSpPr>
          <p:spPr>
            <a:xfrm>
              <a:off x="796108" y="77878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0D127CD-8962-4DE4-89BB-92904564DCA4}"/>
                </a:ext>
              </a:extLst>
            </p:cNvPr>
            <p:cNvSpPr/>
            <p:nvPr/>
          </p:nvSpPr>
          <p:spPr>
            <a:xfrm>
              <a:off x="10078502" y="813868"/>
              <a:ext cx="1008598" cy="39580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808050-0EAB-464D-AA30-D350D2FB2877}"/>
                </a:ext>
              </a:extLst>
            </p:cNvPr>
            <p:cNvSpPr/>
            <p:nvPr/>
          </p:nvSpPr>
          <p:spPr>
            <a:xfrm>
              <a:off x="9859659" y="81386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921FF7C-B787-4851-8F60-D2A9D004C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214" t="50182" r="4371" b="-1"/>
            <a:stretch/>
          </p:blipFill>
          <p:spPr>
            <a:xfrm>
              <a:off x="10116602" y="984091"/>
              <a:ext cx="898922" cy="150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A6A5F2-74A8-4F00-8624-506C23462C18}"/>
              </a:ext>
            </a:extLst>
          </p:cNvPr>
          <p:cNvGrpSpPr/>
          <p:nvPr/>
        </p:nvGrpSpPr>
        <p:grpSpPr>
          <a:xfrm>
            <a:off x="4002505" y="3192176"/>
            <a:ext cx="7570988" cy="2691628"/>
            <a:chOff x="352066" y="737372"/>
            <a:chExt cx="11504972" cy="409023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27EC789-3785-478C-B62E-11AB145331C0}"/>
                </a:ext>
              </a:extLst>
            </p:cNvPr>
            <p:cNvGrpSpPr/>
            <p:nvPr/>
          </p:nvGrpSpPr>
          <p:grpSpPr>
            <a:xfrm>
              <a:off x="352066" y="737372"/>
              <a:ext cx="11504972" cy="4090233"/>
              <a:chOff x="352066" y="737372"/>
              <a:chExt cx="11504972" cy="4090233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B872E6B-924F-4231-A348-5427E7F8F4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23227"/>
              <a:stretch/>
            </p:blipFill>
            <p:spPr>
              <a:xfrm>
                <a:off x="352223" y="737372"/>
                <a:ext cx="11504815" cy="353853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F2EDBDC-1D64-41A8-890B-264D1D0E40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0795"/>
              <a:stretch/>
            </p:blipFill>
            <p:spPr>
              <a:xfrm>
                <a:off x="352223" y="2098783"/>
                <a:ext cx="11504815" cy="2728822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AF06DC1-0462-48C1-8680-AC92AF042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29172" b="34696"/>
              <a:stretch/>
            </p:blipFill>
            <p:spPr>
              <a:xfrm>
                <a:off x="5332775" y="2861557"/>
                <a:ext cx="1747293" cy="1679446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2DAB9-CEB9-41EB-B5DF-E0CE59AE20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489" b="64704"/>
              <a:stretch/>
            </p:blipFill>
            <p:spPr>
              <a:xfrm>
                <a:off x="352066" y="1103329"/>
                <a:ext cx="11504815" cy="1005062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F1E9985-3844-43B1-A4C8-4ED3D6F82200}"/>
                </a:ext>
              </a:extLst>
            </p:cNvPr>
            <p:cNvSpPr/>
            <p:nvPr/>
          </p:nvSpPr>
          <p:spPr>
            <a:xfrm>
              <a:off x="3716383" y="2905941"/>
              <a:ext cx="1568449" cy="15676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AFF154E-010F-4523-B69D-86B5D0BC4FA0}"/>
                </a:ext>
              </a:extLst>
            </p:cNvPr>
            <p:cNvSpPr/>
            <p:nvPr/>
          </p:nvSpPr>
          <p:spPr>
            <a:xfrm>
              <a:off x="3497541" y="2905940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5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422" y="2059159"/>
            <a:ext cx="7571074" cy="35451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1-1.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신규 페이지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881"/>
            <a:ext cx="3171929" cy="332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Sites’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왼쪽 탐색기에서 사이트 선택 시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오른쪽에 사이트 목록 노출 됨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- Site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en-US" altLang="ko-KR" sz="105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kr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&gt; story &gt; hands-on-reviews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신규 페이지 생성 시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5. [+ New Page]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버튼을 선택하여 페이지 생성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003F41-23D5-4F1A-90BC-28AF31DB9B2E}"/>
              </a:ext>
            </a:extLst>
          </p:cNvPr>
          <p:cNvGrpSpPr/>
          <p:nvPr/>
        </p:nvGrpSpPr>
        <p:grpSpPr>
          <a:xfrm>
            <a:off x="4069664" y="2281695"/>
            <a:ext cx="2286214" cy="3377426"/>
            <a:chOff x="4069664" y="1206574"/>
            <a:chExt cx="2286214" cy="216610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38A853B-94AE-4AFD-B416-D880B2853E04}"/>
                </a:ext>
              </a:extLst>
            </p:cNvPr>
            <p:cNvGrpSpPr/>
            <p:nvPr/>
          </p:nvGrpSpPr>
          <p:grpSpPr>
            <a:xfrm>
              <a:off x="4069664" y="1341181"/>
              <a:ext cx="2286214" cy="2031495"/>
              <a:chOff x="3963628" y="2073057"/>
              <a:chExt cx="2365976" cy="210237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56B6695-8D61-4CD2-9869-322C6E55BF53}"/>
                  </a:ext>
                </a:extLst>
              </p:cNvPr>
              <p:cNvSpPr/>
              <p:nvPr/>
            </p:nvSpPr>
            <p:spPr>
              <a:xfrm>
                <a:off x="3963629" y="2108044"/>
                <a:ext cx="1778841" cy="206738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8F4A419-41AE-4B98-8612-D37DBAB2078D}"/>
                  </a:ext>
                </a:extLst>
              </p:cNvPr>
              <p:cNvSpPr/>
              <p:nvPr/>
            </p:nvSpPr>
            <p:spPr>
              <a:xfrm>
                <a:off x="3963628" y="2293185"/>
                <a:ext cx="778715" cy="133060"/>
              </a:xfrm>
              <a:prstGeom prst="rect">
                <a:avLst/>
              </a:prstGeom>
              <a:solidFill>
                <a:srgbClr val="C00000">
                  <a:alpha val="25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B44C195-165E-45B5-B3FD-101F019668D6}"/>
                  </a:ext>
                </a:extLst>
              </p:cNvPr>
              <p:cNvSpPr/>
              <p:nvPr/>
            </p:nvSpPr>
            <p:spPr>
              <a:xfrm>
                <a:off x="4912524" y="3578634"/>
                <a:ext cx="709930" cy="554425"/>
              </a:xfrm>
              <a:prstGeom prst="rect">
                <a:avLst/>
              </a:prstGeom>
              <a:solidFill>
                <a:srgbClr val="C00000">
                  <a:alpha val="25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14F63EE-128B-42AE-9261-9CDC3FD10094}"/>
                  </a:ext>
                </a:extLst>
              </p:cNvPr>
              <p:cNvSpPr/>
              <p:nvPr/>
            </p:nvSpPr>
            <p:spPr>
              <a:xfrm>
                <a:off x="5907926" y="2073057"/>
                <a:ext cx="421678" cy="14569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0E54C10-69C6-4C63-AFB2-48EF8447DE18}"/>
                </a:ext>
              </a:extLst>
            </p:cNvPr>
            <p:cNvGrpSpPr/>
            <p:nvPr/>
          </p:nvGrpSpPr>
          <p:grpSpPr>
            <a:xfrm>
              <a:off x="4079206" y="1206574"/>
              <a:ext cx="2016794" cy="168421"/>
              <a:chOff x="459863" y="-3326479"/>
              <a:chExt cx="3067104" cy="25613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3553E56-45F3-4CBD-949B-05F6763FA989}"/>
                  </a:ext>
                </a:extLst>
              </p:cNvPr>
              <p:cNvSpPr/>
              <p:nvPr/>
            </p:nvSpPr>
            <p:spPr>
              <a:xfrm>
                <a:off x="459863" y="-3240570"/>
                <a:ext cx="171760" cy="17022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1" dirty="0">
                    <a:solidFill>
                      <a:schemeClr val="bg1"/>
                    </a:solidFill>
                  </a:rPr>
                  <a:t>4</a:t>
                </a:r>
                <a:endParaRPr lang="ko-KR" altLang="en-US" sz="100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2712612-9F03-4E0A-9FCF-CCA8D7521891}"/>
                  </a:ext>
                </a:extLst>
              </p:cNvPr>
              <p:cNvSpPr/>
              <p:nvPr/>
            </p:nvSpPr>
            <p:spPr>
              <a:xfrm>
                <a:off x="3308818" y="-3326479"/>
                <a:ext cx="218149" cy="21409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1" dirty="0">
                    <a:solidFill>
                      <a:schemeClr val="bg1"/>
                    </a:solidFill>
                  </a:rPr>
                  <a:t>5</a:t>
                </a:r>
                <a:endParaRPr lang="ko-KR" altLang="en-US" sz="100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641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363902" y="1279252"/>
            <a:ext cx="4848194" cy="2366020"/>
            <a:chOff x="4032467" y="1621862"/>
            <a:chExt cx="7761600" cy="378782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467" y="1621862"/>
              <a:ext cx="7761600" cy="3787820"/>
            </a:xfrm>
            <a:prstGeom prst="rect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</p:pic>
        <p:sp>
          <p:nvSpPr>
            <p:cNvPr id="14" name="직사각형 13"/>
            <p:cNvSpPr/>
            <p:nvPr/>
          </p:nvSpPr>
          <p:spPr>
            <a:xfrm>
              <a:off x="6388764" y="2444363"/>
              <a:ext cx="1063420" cy="10631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903" y="1450325"/>
            <a:ext cx="4848194" cy="21715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1-1.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신규 페이지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881"/>
            <a:ext cx="3383422" cy="332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[(T0007)</a:t>
            </a:r>
            <a:r>
              <a:rPr lang="en-US" altLang="ko-KR" sz="105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Story_Detail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템플릿 선택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템플릿에 추가할 수 있는 컴포넌트 개수는 </a:t>
            </a:r>
            <a: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20</a:t>
            </a:r>
            <a:r>
              <a:rPr lang="ko-KR" altLang="en-US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개까지 가능하며</a:t>
            </a:r>
            <a: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혹시 추가 필요할 시 말씀해 주세요</a:t>
            </a:r>
            <a: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b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Arial"/>
              <a:buAutoNum type="arabicPeriod" startAt="6"/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페이지 정보 입력</a:t>
            </a:r>
            <a:b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Name</a:t>
            </a:r>
            <a:r>
              <a:rPr lang="en-US" altLang="ko-KR" sz="8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b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https://www.lge.co.kr/story/hands-on-reviews/</a:t>
            </a:r>
            <a:r>
              <a:rPr lang="en-US" altLang="ko-KR" sz="800" b="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{Name}</a:t>
            </a:r>
            <a:br>
              <a:rPr lang="en-US" altLang="ko-KR" sz="800" b="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800" b="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Arial"/>
              <a:buAutoNum type="arabicPeriod" startAt="6"/>
            </a:pPr>
            <a:r>
              <a:rPr lang="en-US" altLang="ko-KR" sz="9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[Finish] </a:t>
            </a:r>
            <a:r>
              <a:rPr lang="ko-KR" altLang="en-US" sz="9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버튼을 선택하여 페이지 생성</a:t>
            </a:r>
            <a:endParaRPr lang="en-US" altLang="ko-KR" sz="9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902" y="3730421"/>
            <a:ext cx="4848194" cy="2366021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sp>
        <p:nvSpPr>
          <p:cNvPr id="31" name="직사각형 30"/>
          <p:cNvSpPr/>
          <p:nvPr/>
        </p:nvSpPr>
        <p:spPr>
          <a:xfrm>
            <a:off x="5659405" y="4089958"/>
            <a:ext cx="4133072" cy="243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653779" y="5926847"/>
            <a:ext cx="287586" cy="1638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6095999" y="973629"/>
            <a:ext cx="3384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신규 페이지 생성 화면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91C79A-10E8-421F-A730-0EB374DBD453}"/>
              </a:ext>
            </a:extLst>
          </p:cNvPr>
          <p:cNvSpPr/>
          <p:nvPr/>
        </p:nvSpPr>
        <p:spPr>
          <a:xfrm>
            <a:off x="7829706" y="1621570"/>
            <a:ext cx="143445" cy="1407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6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EC7CB5-F9DD-4BA3-8E49-D894F4C70331}"/>
              </a:ext>
            </a:extLst>
          </p:cNvPr>
          <p:cNvSpPr/>
          <p:nvPr/>
        </p:nvSpPr>
        <p:spPr>
          <a:xfrm>
            <a:off x="5659405" y="3939355"/>
            <a:ext cx="143445" cy="1407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7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F94C59-B7E5-4B6A-B7AF-5C422F8659C2}"/>
              </a:ext>
            </a:extLst>
          </p:cNvPr>
          <p:cNvSpPr/>
          <p:nvPr/>
        </p:nvSpPr>
        <p:spPr>
          <a:xfrm>
            <a:off x="9649032" y="5786069"/>
            <a:ext cx="143445" cy="1407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8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19634" y="1769062"/>
            <a:ext cx="556592" cy="5577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CC093B-69CB-47CF-A9E4-52573F9A29AB}"/>
              </a:ext>
            </a:extLst>
          </p:cNvPr>
          <p:cNvSpPr/>
          <p:nvPr/>
        </p:nvSpPr>
        <p:spPr>
          <a:xfrm>
            <a:off x="397932" y="2087881"/>
            <a:ext cx="3269293" cy="761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66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3" name="TextBox 2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1-2. 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컨텐츠 생성</a:t>
              </a:r>
              <a:endParaRPr lang="ko-KR" altLang="en-US" sz="3600" b="1" dirty="0">
                <a:solidFill>
                  <a:schemeClr val="bg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 / JSP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850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Version History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8471D8-46B1-4E01-B69C-E0D03DB26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031080"/>
              </p:ext>
            </p:extLst>
          </p:nvPr>
        </p:nvGraphicFramePr>
        <p:xfrm>
          <a:off x="397933" y="810538"/>
          <a:ext cx="11396134" cy="2858580"/>
        </p:xfrm>
        <a:graphic>
          <a:graphicData uri="http://schemas.openxmlformats.org/drawingml/2006/table">
            <a:tbl>
              <a:tblPr/>
              <a:tblGrid>
                <a:gridCol w="1113982">
                  <a:extLst>
                    <a:ext uri="{9D8B030D-6E8A-4147-A177-3AD203B41FA5}">
                      <a16:colId xmlns:a16="http://schemas.microsoft.com/office/drawing/2014/main" val="3686659236"/>
                    </a:ext>
                  </a:extLst>
                </a:gridCol>
                <a:gridCol w="522486">
                  <a:extLst>
                    <a:ext uri="{9D8B030D-6E8A-4147-A177-3AD203B41FA5}">
                      <a16:colId xmlns:a16="http://schemas.microsoft.com/office/drawing/2014/main" val="3015577386"/>
                    </a:ext>
                  </a:extLst>
                </a:gridCol>
                <a:gridCol w="5091963">
                  <a:extLst>
                    <a:ext uri="{9D8B030D-6E8A-4147-A177-3AD203B41FA5}">
                      <a16:colId xmlns:a16="http://schemas.microsoft.com/office/drawing/2014/main" val="588921119"/>
                    </a:ext>
                  </a:extLst>
                </a:gridCol>
                <a:gridCol w="3455139">
                  <a:extLst>
                    <a:ext uri="{9D8B030D-6E8A-4147-A177-3AD203B41FA5}">
                      <a16:colId xmlns:a16="http://schemas.microsoft.com/office/drawing/2014/main" val="909852813"/>
                    </a:ext>
                  </a:extLst>
                </a:gridCol>
                <a:gridCol w="1212564">
                  <a:extLst>
                    <a:ext uri="{9D8B030D-6E8A-4147-A177-3AD203B41FA5}">
                      <a16:colId xmlns:a16="http://schemas.microsoft.com/office/drawing/2014/main" val="615668133"/>
                    </a:ext>
                  </a:extLst>
                </a:gridCol>
              </a:tblGrid>
              <a:tr h="158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날짜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버전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수정 내역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파일명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편집자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46270"/>
                  </a:ext>
                </a:extLst>
              </a:tr>
              <a:tr h="1499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…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0.7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 개편 이전 최종버전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] LGE.COM_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 운영 가이드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_240531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김태욱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740921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2024-09-27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1.00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 개편 및 업데이트 사항 추가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] LGE.COM_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 운영 가이드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_240927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김시연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911987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2024-09-30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1.01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30p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브레드크럼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신규 컨텐츠 영역 표기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] LGE.COM_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 운영 가이드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_240930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김예은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231474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2024-10-04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썸네일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카피 가이드 추가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] LGE.COM_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 운영 가이드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_241004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김시연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592492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2024-10-21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1.15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스토리홈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바로가기 버튼 적용 사항 변경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태그 업데이트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] LGE.COM_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 운영 가이드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_241021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김시연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228588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2024-11-14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TV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광고 업로드 방법 추가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] LGE.COM_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 운영 가이드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_241114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김시연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09708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2024-12-20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1.25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일부 내용 보강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] LGE.COM_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 운영 가이드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_241220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김시연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08823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2025-02-20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컨텐츠 노출 순서 업데이트 및 일부 내용 보강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] LGE.COM_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 운영 가이드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_250220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천명진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497783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2025-08-07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태그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카테고리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 매핑 방식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퍼블리싱 가이드 보강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GNB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배너 변경 방법 추가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] LGE.COM_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스토리 운영 가이드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_250807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김시연</a:t>
                      </a: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35067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989183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568524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686404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43720"/>
                  </a:ext>
                </a:extLst>
              </a:tr>
              <a:tr h="15814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453" marR="5453" marT="5453" marB="3271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724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349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63" y="3715914"/>
            <a:ext cx="7217749" cy="22703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137" y="875649"/>
            <a:ext cx="5519671" cy="44176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723"/>
            <a:ext cx="3211066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엑셀 파일 정보 기반으로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SEO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설정 후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apply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[Basic SEO]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Page Title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Keywords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Description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Canonical URL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[Social Tag]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OG Title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OG Description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OG URL</a:t>
            </a: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D9A1FAE0-4ABE-4604-A0D0-6026FAB4F414}"/>
              </a:ext>
            </a:extLst>
          </p:cNvPr>
          <p:cNvSpPr txBox="1">
            <a:spLocks/>
          </p:cNvSpPr>
          <p:nvPr/>
        </p:nvSpPr>
        <p:spPr>
          <a:xfrm>
            <a:off x="397933" y="1521911"/>
            <a:ext cx="3134232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컴포넌트 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content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셋팅 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KRC0002]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80355C-4916-4B70-948F-CA75FA92B80F}"/>
              </a:ext>
            </a:extLst>
          </p:cNvPr>
          <p:cNvGrpSpPr/>
          <p:nvPr/>
        </p:nvGrpSpPr>
        <p:grpSpPr>
          <a:xfrm>
            <a:off x="5562708" y="2038852"/>
            <a:ext cx="5809449" cy="2189498"/>
            <a:chOff x="5890520" y="-503840"/>
            <a:chExt cx="5809449" cy="218949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3558CC1-D99A-45F2-A734-6AE98404AB82}"/>
                </a:ext>
              </a:extLst>
            </p:cNvPr>
            <p:cNvSpPr/>
            <p:nvPr/>
          </p:nvSpPr>
          <p:spPr>
            <a:xfrm>
              <a:off x="11385066" y="1505475"/>
              <a:ext cx="314903" cy="18018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5DDBB813-DCC2-40E3-A72A-6ABF320FD640}"/>
                </a:ext>
              </a:extLst>
            </p:cNvPr>
            <p:cNvCxnSpPr>
              <a:cxnSpLocks/>
              <a:stCxn id="33" idx="1"/>
              <a:endCxn id="16" idx="3"/>
            </p:cNvCxnSpPr>
            <p:nvPr/>
          </p:nvCxnSpPr>
          <p:spPr>
            <a:xfrm rot="10800000">
              <a:off x="10566808" y="413341"/>
              <a:ext cx="818258" cy="1182227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BA6E5B-565E-41B9-83AD-B555778969DA}"/>
                </a:ext>
              </a:extLst>
            </p:cNvPr>
            <p:cNvSpPr txBox="1"/>
            <p:nvPr/>
          </p:nvSpPr>
          <p:spPr>
            <a:xfrm>
              <a:off x="6577050" y="-503840"/>
              <a:ext cx="2500255" cy="25693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C00000"/>
                  </a:solidFill>
                </a:rPr>
                <a:t>공백 제외 </a:t>
              </a:r>
              <a:r>
                <a:rPr lang="en-US" altLang="ko-KR" sz="800" dirty="0">
                  <a:solidFill>
                    <a:srgbClr val="C00000"/>
                  </a:solidFill>
                </a:rPr>
                <a:t>20</a:t>
              </a:r>
              <a:r>
                <a:rPr lang="ko-KR" altLang="en-US" sz="800" dirty="0">
                  <a:solidFill>
                    <a:srgbClr val="C00000"/>
                  </a:solidFill>
                </a:rPr>
                <a:t>자 이내 끝에 </a:t>
              </a:r>
              <a:r>
                <a:rPr lang="en-US" altLang="ko-KR" sz="800" dirty="0">
                  <a:solidFill>
                    <a:srgbClr val="C00000"/>
                  </a:solidFill>
                </a:rPr>
                <a:t>“| LG</a:t>
              </a:r>
              <a:r>
                <a:rPr lang="ko-KR" altLang="en-US" sz="800" dirty="0">
                  <a:solidFill>
                    <a:srgbClr val="C00000"/>
                  </a:solidFill>
                </a:rPr>
                <a:t>전자</a:t>
              </a:r>
              <a:r>
                <a:rPr lang="en-US" altLang="ko-KR" sz="800" dirty="0">
                  <a:solidFill>
                    <a:srgbClr val="C00000"/>
                  </a:solidFill>
                </a:rPr>
                <a:t>” </a:t>
              </a:r>
              <a:r>
                <a:rPr lang="ko-KR" altLang="en-US" sz="800" dirty="0">
                  <a:solidFill>
                    <a:srgbClr val="C00000"/>
                  </a:solidFill>
                </a:rPr>
                <a:t>삽입</a:t>
              </a:r>
              <a:endParaRPr lang="en-US" altLang="ko-KR" sz="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400BB5-13A0-4563-B6C3-42AB04E33EE2}"/>
                </a:ext>
              </a:extLst>
            </p:cNvPr>
            <p:cNvSpPr txBox="1"/>
            <p:nvPr/>
          </p:nvSpPr>
          <p:spPr>
            <a:xfrm>
              <a:off x="5890520" y="719573"/>
              <a:ext cx="2500255" cy="25693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C00000"/>
                  </a:solidFill>
                </a:rPr>
                <a:t>Social Tag</a:t>
              </a:r>
              <a:r>
                <a:rPr lang="ko-KR" altLang="en-US" sz="800" dirty="0">
                  <a:solidFill>
                    <a:srgbClr val="C00000"/>
                  </a:solidFill>
                </a:rPr>
                <a:t>는 위에 </a:t>
              </a:r>
              <a:r>
                <a:rPr lang="en-US" altLang="ko-KR" sz="800" dirty="0">
                  <a:solidFill>
                    <a:srgbClr val="C00000"/>
                  </a:solidFill>
                </a:rPr>
                <a:t>Basic SEO</a:t>
              </a:r>
              <a:r>
                <a:rPr lang="ko-KR" altLang="en-US" sz="800" dirty="0">
                  <a:solidFill>
                    <a:srgbClr val="C00000"/>
                  </a:solidFill>
                </a:rPr>
                <a:t>와 동일하게 기입</a:t>
              </a:r>
              <a:endParaRPr lang="en-US" altLang="ko-KR" sz="8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9F5CFD1-5850-45CC-B18D-164C78F33BBD}"/>
                </a:ext>
              </a:extLst>
            </p:cNvPr>
            <p:cNvSpPr/>
            <p:nvPr/>
          </p:nvSpPr>
          <p:spPr>
            <a:xfrm>
              <a:off x="11363212" y="1374500"/>
              <a:ext cx="112200" cy="11119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제목 1"/>
          <p:cNvSpPr txBox="1">
            <a:spLocks/>
          </p:cNvSpPr>
          <p:nvPr/>
        </p:nvSpPr>
        <p:spPr>
          <a:xfrm>
            <a:off x="397932" y="1325723"/>
            <a:ext cx="32110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80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기본으로 컴포넌트 </a:t>
            </a:r>
            <a:r>
              <a:rPr lang="ko-KR" altLang="en-US" sz="800" b="0" dirty="0" err="1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세팅되어</a:t>
            </a:r>
            <a:r>
              <a:rPr lang="ko-KR" altLang="en-US" sz="80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있어 별도 추가 필요 없음</a:t>
            </a:r>
            <a:endParaRPr lang="en-US" altLang="ko-KR" sz="800" b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38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723"/>
            <a:ext cx="3211066" cy="178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1-1. 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최초 컴포넌트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등록시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MULTI-COMPONENT PLACEHOLDER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영역 플러스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(+)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1-2. 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컴포넌트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추가시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컴포넌트 하단 플러스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(+)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Components &gt; All Components &gt; 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lgecokr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컴포넌트 검색 후 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D9A1FAE0-4ABE-4604-A0D0-6026FAB4F414}"/>
              </a:ext>
            </a:extLst>
          </p:cNvPr>
          <p:cNvSpPr txBox="1">
            <a:spLocks/>
          </p:cNvSpPr>
          <p:nvPr/>
        </p:nvSpPr>
        <p:spPr>
          <a:xfrm>
            <a:off x="397933" y="1521911"/>
            <a:ext cx="3134232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컴포넌트 추가하기</a:t>
            </a:r>
            <a:endParaRPr lang="en-US" altLang="ko-KR" sz="1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97932" y="1325723"/>
            <a:ext cx="32110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80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기본으로 컴포넌트 </a:t>
            </a:r>
            <a:r>
              <a:rPr lang="ko-KR" altLang="en-US" sz="800" b="0" dirty="0" err="1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세팅되어</a:t>
            </a:r>
            <a:r>
              <a:rPr lang="ko-KR" altLang="en-US" sz="80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있어 별도 추가 필요 없음</a:t>
            </a:r>
            <a:endParaRPr lang="en-US" altLang="ko-KR" sz="800" b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765" y="846567"/>
            <a:ext cx="5410066" cy="18013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497262" y="1408257"/>
            <a:ext cx="4133072" cy="3389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320" y="1966070"/>
            <a:ext cx="5113487" cy="219272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822528" y="2626364"/>
            <a:ext cx="4133072" cy="3389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25" y="3104746"/>
            <a:ext cx="4590572" cy="313534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EC7CB5-F9DD-4BA3-8E49-D894F4C70331}"/>
              </a:ext>
            </a:extLst>
          </p:cNvPr>
          <p:cNvSpPr/>
          <p:nvPr/>
        </p:nvSpPr>
        <p:spPr>
          <a:xfrm>
            <a:off x="3903845" y="1521911"/>
            <a:ext cx="506950" cy="145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1-1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EC7CB5-F9DD-4BA3-8E49-D894F4C70331}"/>
              </a:ext>
            </a:extLst>
          </p:cNvPr>
          <p:cNvSpPr/>
          <p:nvPr/>
        </p:nvSpPr>
        <p:spPr>
          <a:xfrm>
            <a:off x="3903845" y="2821587"/>
            <a:ext cx="506950" cy="145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1-2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17" idx="3"/>
            <a:endCxn id="8" idx="0"/>
          </p:cNvCxnSpPr>
          <p:nvPr/>
        </p:nvCxnSpPr>
        <p:spPr>
          <a:xfrm>
            <a:off x="8630334" y="1577747"/>
            <a:ext cx="722977" cy="152699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9" idx="3"/>
            <a:endCxn id="8" idx="0"/>
          </p:cNvCxnSpPr>
          <p:nvPr/>
        </p:nvCxnSpPr>
        <p:spPr>
          <a:xfrm>
            <a:off x="8955600" y="2795854"/>
            <a:ext cx="397711" cy="30889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B44C195-165E-45B5-B3FD-101F019668D6}"/>
              </a:ext>
            </a:extLst>
          </p:cNvPr>
          <p:cNvSpPr/>
          <p:nvPr/>
        </p:nvSpPr>
        <p:spPr>
          <a:xfrm>
            <a:off x="7102002" y="3429560"/>
            <a:ext cx="1452718" cy="606693"/>
          </a:xfrm>
          <a:prstGeom prst="rect">
            <a:avLst/>
          </a:prstGeom>
          <a:solidFill>
            <a:srgbClr val="C0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489784" y="3430146"/>
            <a:ext cx="2041816" cy="156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컴포넌트 검색</a:t>
            </a:r>
          </a:p>
        </p:txBody>
      </p:sp>
    </p:spTree>
    <p:extLst>
      <p:ext uri="{BB962C8B-B14F-4D97-AF65-F5344CB8AC3E}">
        <p14:creationId xmlns:p14="http://schemas.microsoft.com/office/powerpoint/2010/main" val="680084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72D4D6-D77E-454E-A664-F30C174F2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1"/>
          <a:stretch/>
        </p:blipFill>
        <p:spPr>
          <a:xfrm>
            <a:off x="793613" y="3081818"/>
            <a:ext cx="2340000" cy="357987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8510" y="1696407"/>
            <a:ext cx="3383422" cy="130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 err="1"/>
              <a:t>Story_Detail</a:t>
            </a:r>
            <a:r>
              <a:rPr lang="en-US" altLang="ko-KR" b="1" dirty="0"/>
              <a:t> </a:t>
            </a:r>
            <a:r>
              <a:rPr lang="ko-KR" altLang="en-US" b="1" dirty="0"/>
              <a:t>템플릿 </a:t>
            </a:r>
            <a:r>
              <a:rPr lang="ko-KR" altLang="en-US" b="1" dirty="0" err="1"/>
              <a:t>선택시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모바일 </a:t>
            </a:r>
            <a:r>
              <a:rPr lang="en-US" altLang="ko-KR" b="1" dirty="0"/>
              <a:t>GNB </a:t>
            </a:r>
            <a:r>
              <a:rPr lang="ko-KR" altLang="en-US" b="1" dirty="0"/>
              <a:t>타입 </a:t>
            </a:r>
            <a:r>
              <a:rPr lang="en-US" altLang="ko-KR" b="1" dirty="0"/>
              <a:t>– Share</a:t>
            </a:r>
            <a:r>
              <a:rPr lang="ko-KR" altLang="en-US" b="1" dirty="0"/>
              <a:t>가 </a:t>
            </a:r>
            <a:r>
              <a:rPr lang="en-US" altLang="ko-KR" b="1" dirty="0"/>
              <a:t>Default</a:t>
            </a:r>
            <a:r>
              <a:rPr lang="ko-KR" altLang="en-US" b="1" dirty="0"/>
              <a:t>로 설정되어 있음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dirty="0"/>
              <a:t>아래와 같이 모바일에서 </a:t>
            </a:r>
            <a:r>
              <a:rPr lang="en-US" altLang="ko-KR" dirty="0"/>
              <a:t>header </a:t>
            </a:r>
            <a:r>
              <a:rPr lang="ko-KR" altLang="en-US" dirty="0"/>
              <a:t>노출되었는지 더블체크 필요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459966" y="1430804"/>
            <a:ext cx="283045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[</a:t>
            </a:r>
            <a:r>
              <a:rPr lang="ko-KR" altLang="en-US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컴포넌트 </a:t>
            </a:r>
            <a:r>
              <a:rPr lang="ko-KR" altLang="en-US" sz="1400" b="1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셋팅</a:t>
            </a:r>
            <a:r>
              <a:rPr lang="ko-KR" altLang="en-US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– KRP0001]</a:t>
            </a:r>
          </a:p>
        </p:txBody>
      </p:sp>
      <p:sp>
        <p:nvSpPr>
          <p:cNvPr id="3" name="타원 2"/>
          <p:cNvSpPr/>
          <p:nvPr/>
        </p:nvSpPr>
        <p:spPr>
          <a:xfrm>
            <a:off x="485775" y="1070136"/>
            <a:ext cx="295275" cy="2952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8CC3543-A2F9-4362-8372-7627E4CD62D0}"/>
              </a:ext>
            </a:extLst>
          </p:cNvPr>
          <p:cNvSpPr txBox="1">
            <a:spLocks/>
          </p:cNvSpPr>
          <p:nvPr/>
        </p:nvSpPr>
        <p:spPr>
          <a:xfrm>
            <a:off x="781050" y="1066191"/>
            <a:ext cx="1622524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GNB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0EDF7C-608A-4B94-81F1-B318C5D77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87" y="1118313"/>
            <a:ext cx="7827551" cy="91121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8AE10-FBE1-4362-AB45-AD4559AD0292}"/>
              </a:ext>
            </a:extLst>
          </p:cNvPr>
          <p:cNvSpPr/>
          <p:nvPr/>
        </p:nvSpPr>
        <p:spPr>
          <a:xfrm>
            <a:off x="11530749" y="1151698"/>
            <a:ext cx="165641" cy="164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9A61BA-6046-4A76-96D3-FF1753100846}"/>
              </a:ext>
            </a:extLst>
          </p:cNvPr>
          <p:cNvSpPr/>
          <p:nvPr/>
        </p:nvSpPr>
        <p:spPr>
          <a:xfrm>
            <a:off x="11556199" y="1020067"/>
            <a:ext cx="114740" cy="1137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18" name="연결선: 꺾임 46">
            <a:extLst>
              <a:ext uri="{FF2B5EF4-FFF2-40B4-BE49-F238E27FC236}">
                <a16:creationId xmlns:a16="http://schemas.microsoft.com/office/drawing/2014/main" id="{B4CA1AB7-5749-45A1-9C60-CBAF73465F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88602" y="1234111"/>
            <a:ext cx="3537735" cy="1127939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E32F005-7778-4CFB-A337-78DB087140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362"/>
          <a:stretch/>
        </p:blipFill>
        <p:spPr>
          <a:xfrm>
            <a:off x="4831456" y="2477849"/>
            <a:ext cx="6314292" cy="35944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5B22BB-CC3D-42C3-8802-5A38A84C7911}"/>
              </a:ext>
            </a:extLst>
          </p:cNvPr>
          <p:cNvSpPr/>
          <p:nvPr/>
        </p:nvSpPr>
        <p:spPr>
          <a:xfrm>
            <a:off x="6337300" y="4275098"/>
            <a:ext cx="635000" cy="258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9DBFFE-562D-422F-84BB-F4AC0DCB3367}"/>
              </a:ext>
            </a:extLst>
          </p:cNvPr>
          <p:cNvSpPr/>
          <p:nvPr/>
        </p:nvSpPr>
        <p:spPr>
          <a:xfrm>
            <a:off x="793467" y="3081817"/>
            <a:ext cx="2340146" cy="265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345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8510" y="1696407"/>
            <a:ext cx="3383422" cy="15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모든 컨텐츠 </a:t>
            </a:r>
            <a:r>
              <a:rPr lang="en-US" altLang="ko-KR" b="1" dirty="0"/>
              <a:t>social share </a:t>
            </a:r>
            <a:r>
              <a:rPr lang="ko-KR" altLang="en-US" b="1" dirty="0"/>
              <a:t>컴포넌트 필수</a:t>
            </a:r>
            <a:endParaRPr lang="en-US" altLang="ko-KR" b="1" dirty="0"/>
          </a:p>
          <a:p>
            <a:r>
              <a:rPr lang="ko-KR" altLang="en-US" dirty="0"/>
              <a:t>컴포넌트 우측에 햄버거 버튼 클릭 후 </a:t>
            </a:r>
            <a:r>
              <a:rPr lang="en-US" altLang="ko-KR" dirty="0"/>
              <a:t>Appearance </a:t>
            </a:r>
            <a:r>
              <a:rPr lang="ko-KR" altLang="en-US" dirty="0"/>
              <a:t>탭 선택하여</a:t>
            </a:r>
            <a:r>
              <a:rPr lang="en-US" altLang="ko-KR" dirty="0"/>
              <a:t> </a:t>
            </a:r>
            <a:r>
              <a:rPr lang="ko-KR" altLang="en-US" dirty="0" err="1"/>
              <a:t>셋팅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No margin above</a:t>
            </a:r>
            <a:r>
              <a:rPr lang="ko-KR" altLang="en-US" dirty="0"/>
              <a:t> 체크 후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1165201"/>
            <a:ext cx="7659637" cy="531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8AE10-FBE1-4362-AB45-AD4559AD0292}"/>
              </a:ext>
            </a:extLst>
          </p:cNvPr>
          <p:cNvSpPr/>
          <p:nvPr/>
        </p:nvSpPr>
        <p:spPr>
          <a:xfrm>
            <a:off x="11327549" y="1151698"/>
            <a:ext cx="165641" cy="164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9A61BA-6046-4A76-96D3-FF1753100846}"/>
              </a:ext>
            </a:extLst>
          </p:cNvPr>
          <p:cNvSpPr/>
          <p:nvPr/>
        </p:nvSpPr>
        <p:spPr>
          <a:xfrm>
            <a:off x="11352999" y="1020067"/>
            <a:ext cx="114740" cy="1137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18" name="연결선: 꺾임 46">
            <a:extLst>
              <a:ext uri="{FF2B5EF4-FFF2-40B4-BE49-F238E27FC236}">
                <a16:creationId xmlns:a16="http://schemas.microsoft.com/office/drawing/2014/main" id="{B4CA1AB7-5749-45A1-9C60-CBAF73465F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5402" y="1234111"/>
            <a:ext cx="3537735" cy="1127939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9966" y="1430804"/>
            <a:ext cx="283045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[</a:t>
            </a:r>
            <a:r>
              <a:rPr lang="ko-KR" altLang="en-US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컴포넌트 </a:t>
            </a:r>
            <a:r>
              <a:rPr lang="ko-KR" altLang="en-US" sz="1400" b="1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셋팅</a:t>
            </a:r>
            <a:r>
              <a:rPr lang="ko-KR" altLang="en-US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– KRC0016]</a:t>
            </a:r>
          </a:p>
        </p:txBody>
      </p:sp>
      <p:sp>
        <p:nvSpPr>
          <p:cNvPr id="3" name="타원 2"/>
          <p:cNvSpPr/>
          <p:nvPr/>
        </p:nvSpPr>
        <p:spPr>
          <a:xfrm>
            <a:off x="485775" y="1070136"/>
            <a:ext cx="295275" cy="2952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2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58578"/>
          <a:stretch/>
        </p:blipFill>
        <p:spPr>
          <a:xfrm>
            <a:off x="4079209" y="2438581"/>
            <a:ext cx="7388530" cy="2457599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98CC3543-A2F9-4362-8372-7627E4CD62D0}"/>
              </a:ext>
            </a:extLst>
          </p:cNvPr>
          <p:cNvSpPr txBox="1">
            <a:spLocks/>
          </p:cNvSpPr>
          <p:nvPr/>
        </p:nvSpPr>
        <p:spPr>
          <a:xfrm>
            <a:off x="781050" y="1066191"/>
            <a:ext cx="1622524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Social share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BAB4B0-AB27-4B14-B734-2A610AD668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87"/>
          <a:stretch/>
        </p:blipFill>
        <p:spPr>
          <a:xfrm>
            <a:off x="269514" y="3429000"/>
            <a:ext cx="3186090" cy="214529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7A8B5F-76FA-435A-B95A-67AAE95B4693}"/>
              </a:ext>
            </a:extLst>
          </p:cNvPr>
          <p:cNvSpPr/>
          <p:nvPr/>
        </p:nvSpPr>
        <p:spPr>
          <a:xfrm>
            <a:off x="241985" y="3550248"/>
            <a:ext cx="3241612" cy="1054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524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97933" y="1965825"/>
            <a:ext cx="11396134" cy="3835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JSP (Publishing) : 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3" y="861775"/>
            <a:ext cx="8210358" cy="81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ko-KR" altLang="en-US" dirty="0">
                <a:latin typeface="+mn-lt"/>
              </a:rPr>
              <a:t>스토리 홈으로 이동하는 버튼은 아래 </a:t>
            </a:r>
            <a:r>
              <a:rPr lang="en-US" altLang="ko-KR" dirty="0">
                <a:latin typeface="+mn-lt"/>
              </a:rPr>
              <a:t>1~4</a:t>
            </a:r>
            <a:r>
              <a:rPr lang="ko-KR" altLang="en-US" dirty="0">
                <a:latin typeface="+mn-lt"/>
              </a:rPr>
              <a:t>번 소스를 화면에 반영 </a:t>
            </a:r>
            <a:r>
              <a:rPr lang="en-US" altLang="ko-KR" b="1" dirty="0">
                <a:solidFill>
                  <a:srgbClr val="FF0000"/>
                </a:solidFill>
                <a:latin typeface="+mn-lt"/>
              </a:rPr>
              <a:t>( </a:t>
            </a:r>
            <a:r>
              <a:rPr lang="ko-KR" altLang="en-US" b="1" dirty="0">
                <a:solidFill>
                  <a:srgbClr val="FF0000"/>
                </a:solidFill>
                <a:latin typeface="+mn-lt"/>
              </a:rPr>
              <a:t>작업 시 </a:t>
            </a:r>
            <a:r>
              <a:rPr lang="en-US" altLang="ko-KR" b="1" dirty="0">
                <a:solidFill>
                  <a:srgbClr val="FF0000"/>
                </a:solidFill>
                <a:latin typeface="+mn-lt"/>
              </a:rPr>
              <a:t>KRP0016.min.js?v=20210930 </a:t>
            </a:r>
            <a:r>
              <a:rPr lang="en-US" altLang="ko-KR" b="1" dirty="0" err="1">
                <a:solidFill>
                  <a:srgbClr val="FF0000"/>
                </a:solidFill>
                <a:latin typeface="+mn-lt"/>
              </a:rPr>
              <a:t>js</a:t>
            </a:r>
            <a:r>
              <a:rPr lang="en-US" altLang="ko-K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n-lt"/>
              </a:rPr>
              <a:t>를 꼭 호출하여 사용해야 함 </a:t>
            </a:r>
            <a:r>
              <a:rPr lang="en-US" altLang="ko-KR" b="1" dirty="0">
                <a:solidFill>
                  <a:srgbClr val="FF0000"/>
                </a:solidFill>
                <a:latin typeface="+mn-lt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lt"/>
              </a:rPr>
              <a:t>4</a:t>
            </a:r>
            <a:r>
              <a:rPr lang="ko-KR" altLang="en-US" dirty="0">
                <a:latin typeface="+mn-lt"/>
              </a:rPr>
              <a:t>번 </a:t>
            </a:r>
            <a:r>
              <a:rPr lang="en-US" altLang="ko-KR" dirty="0" err="1">
                <a:latin typeface="+mn-lt"/>
              </a:rPr>
              <a:t>js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적용 시 모바일 </a:t>
            </a:r>
            <a:r>
              <a:rPr lang="en-US" altLang="ko-KR" dirty="0">
                <a:latin typeface="+mn-lt"/>
              </a:rPr>
              <a:t>header</a:t>
            </a:r>
            <a:r>
              <a:rPr lang="ko-KR" altLang="en-US" dirty="0">
                <a:latin typeface="+mn-lt"/>
              </a:rPr>
              <a:t>에 </a:t>
            </a:r>
            <a:r>
              <a:rPr lang="ko-KR" altLang="en-US" dirty="0" err="1">
                <a:latin typeface="+mn-lt"/>
              </a:rPr>
              <a:t>스토리홈</a:t>
            </a:r>
            <a:r>
              <a:rPr lang="ko-KR" altLang="en-US" dirty="0">
                <a:latin typeface="+mn-lt"/>
              </a:rPr>
              <a:t> 바로가기 버튼 노출</a:t>
            </a:r>
            <a:br>
              <a:rPr lang="en-US" altLang="ko-KR" dirty="0">
                <a:latin typeface="+mn-lt"/>
              </a:rPr>
            </a:br>
            <a:endParaRPr lang="en-US" altLang="ko-KR" dirty="0">
              <a:latin typeface="+mn-lt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8CC3543-A2F9-4362-8372-7627E4CD62D0}"/>
              </a:ext>
            </a:extLst>
          </p:cNvPr>
          <p:cNvSpPr txBox="1">
            <a:spLocks/>
          </p:cNvSpPr>
          <p:nvPr/>
        </p:nvSpPr>
        <p:spPr>
          <a:xfrm>
            <a:off x="397933" y="577140"/>
            <a:ext cx="2830454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z="14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상세화면 내 </a:t>
            </a:r>
            <a:r>
              <a:rPr lang="ko-KR" altLang="en-US" sz="1400" b="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스토리홈</a:t>
            </a:r>
            <a:r>
              <a:rPr lang="ko-KR" altLang="en-US" sz="14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버튼 적용 가이드 </a:t>
            </a:r>
            <a:endParaRPr lang="en-US" altLang="ko-KR" sz="14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05EE0E-6FDE-417A-8EEC-8AC3A5D4FB1F}"/>
              </a:ext>
            </a:extLst>
          </p:cNvPr>
          <p:cNvSpPr/>
          <p:nvPr/>
        </p:nvSpPr>
        <p:spPr>
          <a:xfrm>
            <a:off x="533401" y="2036957"/>
            <a:ext cx="109982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1. &lt;link </a:t>
            </a:r>
            <a:r>
              <a:rPr lang="en-US" altLang="ko-KR" sz="1050" dirty="0" err="1"/>
              <a:t>href</a:t>
            </a:r>
            <a:r>
              <a:rPr lang="en-US" altLang="ko-KR" sz="1050" dirty="0"/>
              <a:t>="/lg5-common/</a:t>
            </a:r>
            <a:r>
              <a:rPr lang="en-US" altLang="ko-KR" sz="1050" dirty="0" err="1"/>
              <a:t>css</a:t>
            </a:r>
            <a:r>
              <a:rPr lang="en-US" altLang="ko-KR" sz="1050" dirty="0"/>
              <a:t>/components/KRP0016.min.css?v=20210930" type="text/</a:t>
            </a:r>
            <a:r>
              <a:rPr lang="en-US" altLang="ko-KR" sz="1050" dirty="0" err="1"/>
              <a:t>css</a:t>
            </a:r>
            <a:r>
              <a:rPr lang="en-US" altLang="ko-KR" sz="1050" dirty="0"/>
              <a:t>" </a:t>
            </a:r>
            <a:r>
              <a:rPr lang="en-US" altLang="ko-KR" sz="1050" dirty="0" err="1"/>
              <a:t>rel</a:t>
            </a:r>
            <a:r>
              <a:rPr lang="en-US" altLang="ko-KR" sz="1050" dirty="0"/>
              <a:t>="stylesheet"&gt; </a:t>
            </a:r>
            <a:r>
              <a:rPr lang="ko-KR" altLang="en-US" sz="1050" dirty="0"/>
              <a:t>추가</a:t>
            </a:r>
          </a:p>
          <a:p>
            <a:r>
              <a:rPr lang="en-US" altLang="ko-KR" sz="1050" dirty="0"/>
              <a:t>2. &lt;div class="wrap </a:t>
            </a:r>
            <a:r>
              <a:rPr lang="en-US" altLang="ko-KR" sz="1050" dirty="0" err="1"/>
              <a:t>subRenewWrap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subRenewWrap</a:t>
            </a:r>
            <a:r>
              <a:rPr lang="en-US" altLang="ko-KR" sz="1050" dirty="0"/>
              <a:t>--share"&gt; -&gt; &lt;div class="wrap </a:t>
            </a:r>
            <a:r>
              <a:rPr lang="en-US" altLang="ko-KR" sz="1050" dirty="0" err="1"/>
              <a:t>subRenewWrap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subRenewWrap</a:t>
            </a:r>
            <a:r>
              <a:rPr lang="en-US" altLang="ko-KR" sz="1050" dirty="0"/>
              <a:t>--share </a:t>
            </a:r>
            <a:r>
              <a:rPr lang="en-US" altLang="ko-KR" sz="1050" dirty="0" err="1"/>
              <a:t>subRenewWrap</a:t>
            </a:r>
            <a:r>
              <a:rPr lang="en-US" altLang="ko-KR" sz="1050" dirty="0"/>
              <a:t>--story"&gt;</a:t>
            </a:r>
            <a:endParaRPr lang="ko-KR" altLang="en-US" sz="1050" dirty="0"/>
          </a:p>
          <a:p>
            <a:r>
              <a:rPr lang="en-US" altLang="ko-KR" sz="1050" dirty="0"/>
              <a:t>3.&lt;div class="</a:t>
            </a:r>
            <a:r>
              <a:rPr lang="en-US" altLang="ko-KR" sz="1050" dirty="0" err="1"/>
              <a:t>sns</a:t>
            </a:r>
            <a:r>
              <a:rPr lang="en-US" altLang="ko-KR" sz="1050" dirty="0"/>
              <a:t>-share"&gt;</a:t>
            </a:r>
            <a:endParaRPr lang="ko-KR" altLang="en-US" sz="1050" dirty="0"/>
          </a:p>
          <a:p>
            <a:r>
              <a:rPr lang="ko-KR" altLang="en-US" sz="1050" dirty="0"/>
              <a:t>		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jsp:include</a:t>
            </a:r>
            <a:r>
              <a:rPr lang="en-US" altLang="ko-KR" sz="1050" dirty="0"/>
              <a:t> page="/</a:t>
            </a:r>
            <a:r>
              <a:rPr lang="en-US" altLang="ko-KR" sz="1050" dirty="0" err="1"/>
              <a:t>kr</a:t>
            </a:r>
            <a:r>
              <a:rPr lang="en-US" altLang="ko-KR" sz="1050" dirty="0"/>
              <a:t>/story/includes/</a:t>
            </a:r>
            <a:r>
              <a:rPr lang="en-US" altLang="ko-KR" sz="1050" dirty="0" err="1"/>
              <a:t>share.jsp</a:t>
            </a:r>
            <a:r>
              <a:rPr lang="en-US" altLang="ko-KR" sz="1050" dirty="0"/>
              <a:t>"/&gt;&lt;!-- </a:t>
            </a:r>
            <a:r>
              <a:rPr lang="ko-KR" altLang="en-US" sz="1050" dirty="0"/>
              <a:t>공유하기 </a:t>
            </a:r>
            <a:r>
              <a:rPr lang="en-US" altLang="ko-KR" sz="1050" dirty="0"/>
              <a:t>--&gt;</a:t>
            </a:r>
            <a:endParaRPr lang="ko-KR" altLang="en-US" sz="1050" dirty="0"/>
          </a:p>
          <a:p>
            <a:r>
              <a:rPr lang="ko-KR" altLang="en-US" sz="1050" dirty="0"/>
              <a:t>	</a:t>
            </a:r>
            <a:r>
              <a:rPr lang="en-US" altLang="ko-KR" sz="1050" dirty="0"/>
              <a:t>&lt;/div&gt;</a:t>
            </a:r>
            <a:endParaRPr lang="ko-KR" altLang="en-US" sz="1050" dirty="0"/>
          </a:p>
          <a:p>
            <a:r>
              <a:rPr lang="en-US" altLang="ko-KR" sz="1050" dirty="0"/>
              <a:t>-----&gt;</a:t>
            </a:r>
            <a:endParaRPr lang="ko-KR" altLang="en-US" sz="1050" dirty="0"/>
          </a:p>
          <a:p>
            <a:r>
              <a:rPr lang="en-US" altLang="ko-KR" sz="1050" dirty="0"/>
              <a:t>&lt;div class="component KRP0016"&gt;</a:t>
            </a:r>
            <a:endParaRPr lang="ko-KR" altLang="en-US" sz="1050" dirty="0"/>
          </a:p>
          <a:p>
            <a:r>
              <a:rPr lang="ko-KR" altLang="en-US" sz="1050" dirty="0"/>
              <a:t>	</a:t>
            </a:r>
            <a:r>
              <a:rPr lang="en-US" altLang="ko-KR" sz="1050" dirty="0"/>
              <a:t>&lt;div class="inner"&gt;</a:t>
            </a:r>
            <a:endParaRPr lang="ko-KR" altLang="en-US" sz="1050" dirty="0"/>
          </a:p>
          <a:p>
            <a:r>
              <a:rPr lang="ko-KR" altLang="en-US" sz="1050" dirty="0"/>
              <a:t>	</a:t>
            </a:r>
            <a:r>
              <a:rPr lang="en-US" altLang="ko-KR" sz="1050" dirty="0"/>
              <a:t>&lt;div class="</a:t>
            </a:r>
            <a:r>
              <a:rPr lang="en-US" altLang="ko-KR" sz="1050" dirty="0" err="1"/>
              <a:t>sns</a:t>
            </a:r>
            <a:r>
              <a:rPr lang="en-US" altLang="ko-KR" sz="1050" dirty="0"/>
              <a:t>-share"&gt;</a:t>
            </a:r>
            <a:endParaRPr lang="ko-KR" altLang="en-US" sz="1050" dirty="0"/>
          </a:p>
          <a:p>
            <a:r>
              <a:rPr lang="ko-KR" altLang="en-US" sz="1050" dirty="0"/>
              <a:t>		</a:t>
            </a:r>
            <a:r>
              <a:rPr lang="en-US" altLang="ko-KR" sz="1050" dirty="0"/>
              <a:t>&lt;span class="</a:t>
            </a:r>
            <a:r>
              <a:rPr lang="en-US" altLang="ko-KR" sz="1050" dirty="0" err="1"/>
              <a:t>btn</a:t>
            </a:r>
            <a:r>
              <a:rPr lang="en-US" altLang="ko-KR" sz="1050" dirty="0"/>
              <a:t>-story-box"&gt;</a:t>
            </a:r>
            <a:endParaRPr lang="ko-KR" altLang="en-US" sz="1050" dirty="0"/>
          </a:p>
          <a:p>
            <a:r>
              <a:rPr lang="ko-KR" altLang="en-US" sz="1050" dirty="0"/>
              <a:t>			</a:t>
            </a:r>
            <a:r>
              <a:rPr lang="en-US" altLang="ko-KR" sz="1050" dirty="0"/>
              <a:t>&lt;button type="button" class="</a:t>
            </a:r>
            <a:r>
              <a:rPr lang="en-US" altLang="ko-KR" sz="1050" dirty="0" err="1"/>
              <a:t>btn</a:t>
            </a:r>
            <a:r>
              <a:rPr lang="en-US" altLang="ko-KR" sz="1050" dirty="0"/>
              <a:t>-story“ onclick="</a:t>
            </a:r>
            <a:r>
              <a:rPr lang="en-US" altLang="ko-KR" sz="1050" dirty="0" err="1"/>
              <a:t>location.href</a:t>
            </a:r>
            <a:r>
              <a:rPr lang="en-US" altLang="ko-KR" sz="1050" dirty="0"/>
              <a:t>='/story'"&gt;&lt;span&gt;</a:t>
            </a:r>
            <a:r>
              <a:rPr lang="ko-KR" altLang="en-US" sz="1050" dirty="0" err="1"/>
              <a:t>스토리홈</a:t>
            </a:r>
            <a:r>
              <a:rPr lang="ko-KR" altLang="en-US" sz="1050" dirty="0"/>
              <a:t> 바로가기</a:t>
            </a:r>
            <a:r>
              <a:rPr lang="en-US" altLang="ko-KR" sz="1050" dirty="0"/>
              <a:t>&lt;/span&gt;&lt;/button&gt;</a:t>
            </a:r>
            <a:endParaRPr lang="ko-KR" altLang="en-US" sz="1050" dirty="0"/>
          </a:p>
          <a:p>
            <a:r>
              <a:rPr lang="ko-KR" altLang="en-US" sz="1050" dirty="0"/>
              <a:t>		</a:t>
            </a:r>
            <a:r>
              <a:rPr lang="en-US" altLang="ko-KR" sz="1050" dirty="0"/>
              <a:t>&lt;/span&gt;</a:t>
            </a:r>
            <a:endParaRPr lang="ko-KR" altLang="en-US" sz="1050" dirty="0"/>
          </a:p>
          <a:p>
            <a:r>
              <a:rPr lang="ko-KR" altLang="en-US" sz="1050" dirty="0"/>
              <a:t>		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jsp:include</a:t>
            </a:r>
            <a:r>
              <a:rPr lang="en-US" altLang="ko-KR" sz="1050" dirty="0"/>
              <a:t> page="/</a:t>
            </a:r>
            <a:r>
              <a:rPr lang="en-US" altLang="ko-KR" sz="1050" dirty="0" err="1"/>
              <a:t>kr</a:t>
            </a:r>
            <a:r>
              <a:rPr lang="en-US" altLang="ko-KR" sz="1050" dirty="0"/>
              <a:t>/story/includes/</a:t>
            </a:r>
            <a:r>
              <a:rPr lang="en-US" altLang="ko-KR" sz="1050" dirty="0" err="1"/>
              <a:t>share.jsp</a:t>
            </a:r>
            <a:r>
              <a:rPr lang="en-US" altLang="ko-KR" sz="1050" dirty="0"/>
              <a:t>"/&gt;&lt;!-- </a:t>
            </a:r>
            <a:r>
              <a:rPr lang="ko-KR" altLang="en-US" sz="1050" dirty="0"/>
              <a:t>공유하기 </a:t>
            </a:r>
            <a:r>
              <a:rPr lang="en-US" altLang="ko-KR" sz="1050" dirty="0"/>
              <a:t>--&gt;</a:t>
            </a:r>
            <a:endParaRPr lang="ko-KR" altLang="en-US" sz="1050" dirty="0"/>
          </a:p>
          <a:p>
            <a:r>
              <a:rPr lang="ko-KR" altLang="en-US" sz="1050" dirty="0"/>
              <a:t>	</a:t>
            </a:r>
            <a:r>
              <a:rPr lang="en-US" altLang="ko-KR" sz="1050" dirty="0"/>
              <a:t>&lt;/div&gt;</a:t>
            </a:r>
            <a:endParaRPr lang="ko-KR" altLang="en-US" sz="1050" dirty="0"/>
          </a:p>
          <a:p>
            <a:r>
              <a:rPr lang="ko-KR" altLang="en-US" sz="1050" dirty="0"/>
              <a:t>	</a:t>
            </a:r>
            <a:r>
              <a:rPr lang="en-US" altLang="ko-KR" sz="1050" dirty="0"/>
              <a:t>&lt;/div&gt;</a:t>
            </a:r>
            <a:endParaRPr lang="ko-KR" altLang="en-US" sz="1050" dirty="0"/>
          </a:p>
          <a:p>
            <a:r>
              <a:rPr lang="ko-KR" altLang="en-US" sz="1050" dirty="0"/>
              <a:t>	</a:t>
            </a:r>
            <a:r>
              <a:rPr lang="en-US" altLang="ko-KR" sz="1050" dirty="0"/>
              <a:t>&lt;/div&gt;</a:t>
            </a:r>
          </a:p>
          <a:p>
            <a:r>
              <a:rPr lang="en-US" altLang="ko-KR" sz="1050" dirty="0"/>
              <a:t>4. &lt;script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="/</a:t>
            </a:r>
            <a:r>
              <a:rPr lang="en-US" altLang="ko-KR" sz="1050" dirty="0" err="1"/>
              <a:t>kr</a:t>
            </a:r>
            <a:r>
              <a:rPr lang="en-US" altLang="ko-KR" sz="1050" dirty="0"/>
              <a:t>/story/</a:t>
            </a:r>
            <a:r>
              <a:rPr lang="en-US" altLang="ko-KR" sz="1050" dirty="0" err="1"/>
              <a:t>js</a:t>
            </a:r>
            <a:r>
              <a:rPr lang="en-US" altLang="ko-KR" sz="1050" dirty="0"/>
              <a:t>/share.js"&gt;&lt;/script&gt;</a:t>
            </a:r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※ </a:t>
            </a:r>
            <a:r>
              <a:rPr lang="ko-KR" altLang="en-US" sz="1050" dirty="0"/>
              <a:t>스토리 콘텐츠마다 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가 다를 수 있기 때문에 정상적으로 적용되지 않을 경우 </a:t>
            </a:r>
            <a:r>
              <a:rPr lang="en-US" altLang="ko-KR" sz="1050" dirty="0"/>
              <a:t>/story/user-guide/air-conditioners-install-guide</a:t>
            </a:r>
            <a:r>
              <a:rPr lang="ko-KR" altLang="en-US" sz="1050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9651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1-3. STG 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배포</a:t>
              </a:r>
              <a:endParaRPr lang="en-US" altLang="ko-KR" sz="3600" b="1" dirty="0">
                <a:solidFill>
                  <a:schemeClr val="bg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rgbClr val="0096D6"/>
            </a:solidFill>
            <a:ln w="28575">
              <a:solidFill>
                <a:srgbClr val="0096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28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863362"/>
            <a:ext cx="3383422" cy="227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 할 페이지에 마우스 포인터를 올리면 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Publish’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노출됨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Publish’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 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Page(s) Publish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팝업 노출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Self Publish Workflow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 Title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Description(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값 입력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Run Job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클릭하여 파일 제출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1-3. STG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배포 및 라이브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70E179-C57B-4CFF-9CD8-BD581C34C67A}"/>
              </a:ext>
            </a:extLst>
          </p:cNvPr>
          <p:cNvGrpSpPr/>
          <p:nvPr/>
        </p:nvGrpSpPr>
        <p:grpSpPr>
          <a:xfrm>
            <a:off x="3964628" y="1839498"/>
            <a:ext cx="7738014" cy="2718597"/>
            <a:chOff x="334963" y="728536"/>
            <a:chExt cx="11522075" cy="40480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7FCADB6-416F-4686-9647-2C99109B6301}"/>
                </a:ext>
              </a:extLst>
            </p:cNvPr>
            <p:cNvGrpSpPr/>
            <p:nvPr/>
          </p:nvGrpSpPr>
          <p:grpSpPr>
            <a:xfrm>
              <a:off x="334963" y="728536"/>
              <a:ext cx="11522075" cy="3801921"/>
              <a:chOff x="334963" y="728536"/>
              <a:chExt cx="11522075" cy="380192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7992C39-16D8-47FF-AB71-CEF1846D8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963" y="728536"/>
                <a:ext cx="11522075" cy="3801921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B971C9-0EB8-4C86-AF5B-DA1E8FA6B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7628" t="43230" r="39495"/>
              <a:stretch/>
            </p:blipFill>
            <p:spPr>
              <a:xfrm>
                <a:off x="3494546" y="1835891"/>
                <a:ext cx="3788228" cy="189424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B2357C-0D66-4230-AA9C-8DDE3ED6E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7437" y="2151435"/>
              <a:ext cx="3113050" cy="262515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5FBBDA-15FA-4C60-9825-5ABF4DD7152D}"/>
                </a:ext>
              </a:extLst>
            </p:cNvPr>
            <p:cNvSpPr/>
            <p:nvPr/>
          </p:nvSpPr>
          <p:spPr>
            <a:xfrm>
              <a:off x="4774586" y="2859110"/>
              <a:ext cx="442793" cy="32698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21B2D6-CD55-4736-BB46-2E83EF2E9558}"/>
                </a:ext>
              </a:extLst>
            </p:cNvPr>
            <p:cNvSpPr/>
            <p:nvPr/>
          </p:nvSpPr>
          <p:spPr>
            <a:xfrm>
              <a:off x="4557559" y="2856214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CD6B79-8BD8-4602-AFD8-3558C3D512E7}"/>
                </a:ext>
              </a:extLst>
            </p:cNvPr>
            <p:cNvSpPr/>
            <p:nvPr/>
          </p:nvSpPr>
          <p:spPr>
            <a:xfrm>
              <a:off x="8697455" y="3098617"/>
              <a:ext cx="528901" cy="24692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FD2A7B-D3F6-4CA7-AD4C-5994DABBC403}"/>
                </a:ext>
              </a:extLst>
            </p:cNvPr>
            <p:cNvSpPr/>
            <p:nvPr/>
          </p:nvSpPr>
          <p:spPr>
            <a:xfrm>
              <a:off x="5326686" y="2506880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601AC0C-7AAA-452A-B17D-E4C34DD47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9824" y="2139140"/>
              <a:ext cx="3113051" cy="2637446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B132906-302B-41BE-864C-A50CAF2D6E26}"/>
                </a:ext>
              </a:extLst>
            </p:cNvPr>
            <p:cNvSpPr/>
            <p:nvPr/>
          </p:nvSpPr>
          <p:spPr>
            <a:xfrm>
              <a:off x="9561090" y="2832213"/>
              <a:ext cx="2105130" cy="7110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5A9B15-0613-4D54-8332-55B807F5DF8E}"/>
                </a:ext>
              </a:extLst>
            </p:cNvPr>
            <p:cNvSpPr/>
            <p:nvPr/>
          </p:nvSpPr>
          <p:spPr>
            <a:xfrm>
              <a:off x="9342247" y="283221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5B9B27-0173-47F9-B72F-1B8C9CCE5CD4}"/>
                </a:ext>
              </a:extLst>
            </p:cNvPr>
            <p:cNvSpPr/>
            <p:nvPr/>
          </p:nvSpPr>
          <p:spPr>
            <a:xfrm>
              <a:off x="5537675" y="2514407"/>
              <a:ext cx="731661" cy="1002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AA4032-890A-417D-8D56-1F44E7E7CEC3}"/>
                </a:ext>
              </a:extLst>
            </p:cNvPr>
            <p:cNvSpPr/>
            <p:nvPr/>
          </p:nvSpPr>
          <p:spPr>
            <a:xfrm>
              <a:off x="11326659" y="4054128"/>
              <a:ext cx="310510" cy="18224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1166D06-5C96-4EDE-8718-372F73B2D914}"/>
                </a:ext>
              </a:extLst>
            </p:cNvPr>
            <p:cNvSpPr/>
            <p:nvPr/>
          </p:nvSpPr>
          <p:spPr>
            <a:xfrm>
              <a:off x="11119156" y="4051232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FAEE636-18BE-4103-A1E5-2B99E6C06AD2}"/>
                </a:ext>
              </a:extLst>
            </p:cNvPr>
            <p:cNvCxnSpPr/>
            <p:nvPr/>
          </p:nvCxnSpPr>
          <p:spPr>
            <a:xfrm rot="5400000" flipH="1" flipV="1">
              <a:off x="4917350" y="2331176"/>
              <a:ext cx="603363" cy="436812"/>
            </a:xfrm>
            <a:prstGeom prst="bentConnector3">
              <a:avLst>
                <a:gd name="adj1" fmla="val 100517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460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392966"/>
            <a:ext cx="3383422" cy="421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Home’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왼쪽 탐색기에서 홈 선택 시 제출한 파일들이 표시됨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Review Task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클릭하면 세부 정보 팝업이 노출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Approve, Reject, Review at Staging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중에서 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Reject </a:t>
            </a:r>
            <a:r>
              <a:rPr lang="ko-KR" altLang="en-US" sz="1050" b="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체크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https://wwwstg.lge.co.kr/story/hands-on-reviews/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{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브래드크럼까지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 적용 후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스테이징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상태로 검토 요청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다음 슬라이드 참고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컨펌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완료되면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 작업 동일하게 진행 후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Approve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클릭하여 운영 배포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최종 라이브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이렇게 배포한 파일은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https://www.lge.co.kr/story/user-guide/{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확인 가능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1-3. STG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배포 및 라이브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C4B82B-4E38-45C9-93A3-2F129CA53411}"/>
              </a:ext>
            </a:extLst>
          </p:cNvPr>
          <p:cNvGrpSpPr/>
          <p:nvPr/>
        </p:nvGrpSpPr>
        <p:grpSpPr>
          <a:xfrm>
            <a:off x="3832312" y="1999137"/>
            <a:ext cx="7911373" cy="2859725"/>
            <a:chOff x="225886" y="739152"/>
            <a:chExt cx="11631968" cy="420460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DF0D0-561E-40FD-BF56-3D4E6D2F8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8424"/>
            <a:stretch/>
          </p:blipFill>
          <p:spPr>
            <a:xfrm>
              <a:off x="335779" y="739152"/>
              <a:ext cx="11522075" cy="3623298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570DC4-5E6E-4719-9E42-09C661774A61}"/>
                </a:ext>
              </a:extLst>
            </p:cNvPr>
            <p:cNvSpPr/>
            <p:nvPr/>
          </p:nvSpPr>
          <p:spPr>
            <a:xfrm>
              <a:off x="442913" y="1671794"/>
              <a:ext cx="623887" cy="3475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7BF8EDC-50C1-4FD5-904D-B24D9F4A1C94}"/>
                </a:ext>
              </a:extLst>
            </p:cNvPr>
            <p:cNvSpPr/>
            <p:nvPr/>
          </p:nvSpPr>
          <p:spPr>
            <a:xfrm>
              <a:off x="225886" y="1668898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D73B6A-2816-4A62-B40C-725611EE789A}"/>
                </a:ext>
              </a:extLst>
            </p:cNvPr>
            <p:cNvSpPr/>
            <p:nvPr/>
          </p:nvSpPr>
          <p:spPr>
            <a:xfrm>
              <a:off x="4208679" y="277458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54C9B60-475B-4686-ACCF-060D6336FD9C}"/>
                </a:ext>
              </a:extLst>
            </p:cNvPr>
            <p:cNvSpPr/>
            <p:nvPr/>
          </p:nvSpPr>
          <p:spPr>
            <a:xfrm>
              <a:off x="4419668" y="2782109"/>
              <a:ext cx="1133407" cy="22032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F8724B1-B026-44EA-8A5C-5BC853E13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5216" y="1754010"/>
              <a:ext cx="5366698" cy="318975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75C718D-4540-4707-B934-7190B1C0C231}"/>
                </a:ext>
              </a:extLst>
            </p:cNvPr>
            <p:cNvSpPr/>
            <p:nvPr/>
          </p:nvSpPr>
          <p:spPr>
            <a:xfrm>
              <a:off x="10347324" y="4444300"/>
              <a:ext cx="370041" cy="19437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CAA078-85E2-41D1-A7B4-C17D41BAB08D}"/>
                </a:ext>
              </a:extLst>
            </p:cNvPr>
            <p:cNvSpPr/>
            <p:nvPr/>
          </p:nvSpPr>
          <p:spPr>
            <a:xfrm>
              <a:off x="10139822" y="4441405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7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0E553DF-5B94-48D2-A18B-FCB118823422}"/>
                </a:ext>
              </a:extLst>
            </p:cNvPr>
            <p:cNvCxnSpPr/>
            <p:nvPr/>
          </p:nvCxnSpPr>
          <p:spPr>
            <a:xfrm flipV="1">
              <a:off x="4986371" y="1845547"/>
              <a:ext cx="1128845" cy="929036"/>
            </a:xfrm>
            <a:prstGeom prst="bentConnector3">
              <a:avLst>
                <a:gd name="adj1" fmla="val -91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679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2-1. 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브레드크럼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 적용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770636" y="3071852"/>
            <a:ext cx="214719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* 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WCMS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관리자 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Role</a:t>
            </a:r>
            <a:endParaRPr lang="ko-KR" altLang="en-US" dirty="0">
              <a:solidFill>
                <a:srgbClr val="C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524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91855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250651"/>
            <a:ext cx="3199654" cy="372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공통 클릭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좌측에서 공통요소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사이트맵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관리 클릭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스토리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메뉴 클릭 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2dpt 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기준으로 </a:t>
            </a:r>
            <a:r>
              <a:rPr lang="ko-KR" altLang="en-US" sz="1050" b="0" dirty="0" err="1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폴더링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되어 있고 기존 </a:t>
            </a:r>
            <a: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IA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도 혼재되어 있어 </a:t>
            </a:r>
            <a: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3dpt 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확인 후 적절한 곳에 추가 필요</a:t>
            </a:r>
            <a:b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 err="1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사이트맵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및 이전 컨텐츠 영역이 상단에 있어</a:t>
            </a:r>
            <a:endParaRPr lang="en-US" altLang="ko-KR" sz="1050" b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폴더에 </a:t>
            </a:r>
            <a:r>
              <a:rPr lang="ko-KR" altLang="en-US" sz="1050" b="0" dirty="0" err="1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브레드크럼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적용하지 않도록 주의 </a:t>
            </a:r>
            <a:endParaRPr lang="en-US" altLang="ko-KR" sz="1050" b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클릭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맨 아래 새로운 열이 생김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5.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위에 다른 요소들과 동일하게 적용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 리뷰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링크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 /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ETC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링크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은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/story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부터 입력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요소만 작성 완료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맨 앞 체크박스 클릭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*STG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PROD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클릭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2-1. </a:t>
            </a:r>
            <a:r>
              <a:rPr lang="ko-KR" altLang="en-US" sz="1400" dirty="0" err="1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브레드크럼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적용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24729" y="4602001"/>
            <a:ext cx="2275577" cy="1552759"/>
            <a:chOff x="634756" y="4743266"/>
            <a:chExt cx="2683191" cy="1830898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b="59442"/>
            <a:stretch/>
          </p:blipFill>
          <p:spPr>
            <a:xfrm>
              <a:off x="634756" y="4743266"/>
              <a:ext cx="2683191" cy="183089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 flipV="1">
              <a:off x="634756" y="4884913"/>
              <a:ext cx="2683191" cy="96662"/>
            </a:xfrm>
            <a:prstGeom prst="rect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D0685E9-9582-4291-8E4C-DF84653BA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9"/>
          <a:stretch/>
        </p:blipFill>
        <p:spPr>
          <a:xfrm>
            <a:off x="3948710" y="1575398"/>
            <a:ext cx="7698426" cy="354283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7008CF-33AF-4C72-BEEF-DDBE623CD48A}"/>
              </a:ext>
            </a:extLst>
          </p:cNvPr>
          <p:cNvSpPr/>
          <p:nvPr/>
        </p:nvSpPr>
        <p:spPr>
          <a:xfrm>
            <a:off x="5282198" y="1570306"/>
            <a:ext cx="280402" cy="2493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37C70D-B7A4-4002-9DBC-E7B26A677154}"/>
              </a:ext>
            </a:extLst>
          </p:cNvPr>
          <p:cNvSpPr/>
          <p:nvPr/>
        </p:nvSpPr>
        <p:spPr>
          <a:xfrm>
            <a:off x="5101454" y="1570305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255A9A-9DCE-469F-AF31-EAA36A9A6CF8}"/>
              </a:ext>
            </a:extLst>
          </p:cNvPr>
          <p:cNvSpPr/>
          <p:nvPr/>
        </p:nvSpPr>
        <p:spPr>
          <a:xfrm>
            <a:off x="3994965" y="2377943"/>
            <a:ext cx="677759" cy="3537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593B97-AA8A-438E-B421-ED9374B803B8}"/>
              </a:ext>
            </a:extLst>
          </p:cNvPr>
          <p:cNvSpPr/>
          <p:nvPr/>
        </p:nvSpPr>
        <p:spPr>
          <a:xfrm>
            <a:off x="3776122" y="2377943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2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5157358" y="2432843"/>
            <a:ext cx="1035236" cy="128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4938515" y="2420143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3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E294C0-F757-4CB7-8736-FE52DB2FEDC8}"/>
              </a:ext>
            </a:extLst>
          </p:cNvPr>
          <p:cNvSpPr/>
          <p:nvPr/>
        </p:nvSpPr>
        <p:spPr>
          <a:xfrm>
            <a:off x="9778836" y="4783163"/>
            <a:ext cx="430891" cy="2205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318357E-CA6F-410A-A52A-19482344EBCB}"/>
              </a:ext>
            </a:extLst>
          </p:cNvPr>
          <p:cNvSpPr/>
          <p:nvPr/>
        </p:nvSpPr>
        <p:spPr>
          <a:xfrm>
            <a:off x="9578249" y="4808330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4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D8C3E2-B46D-423E-B623-AB462F3E5283}"/>
              </a:ext>
            </a:extLst>
          </p:cNvPr>
          <p:cNvSpPr/>
          <p:nvPr/>
        </p:nvSpPr>
        <p:spPr>
          <a:xfrm>
            <a:off x="6407293" y="4417318"/>
            <a:ext cx="5139815" cy="1929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072F27C-C721-4697-87F7-B742A42CC4AD}"/>
              </a:ext>
            </a:extLst>
          </p:cNvPr>
          <p:cNvSpPr/>
          <p:nvPr/>
        </p:nvSpPr>
        <p:spPr>
          <a:xfrm>
            <a:off x="6192594" y="4431777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5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71EA1C-152C-4EBE-8312-5F70E06A477B}"/>
              </a:ext>
            </a:extLst>
          </p:cNvPr>
          <p:cNvSpPr/>
          <p:nvPr/>
        </p:nvSpPr>
        <p:spPr>
          <a:xfrm>
            <a:off x="10534862" y="4783163"/>
            <a:ext cx="824114" cy="2205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B2272A-EEBC-4E8F-81B0-25F7CC935F41}"/>
              </a:ext>
            </a:extLst>
          </p:cNvPr>
          <p:cNvSpPr/>
          <p:nvPr/>
        </p:nvSpPr>
        <p:spPr>
          <a:xfrm>
            <a:off x="10349785" y="4808330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6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6A8B01-F891-4805-831B-FF776391913A}"/>
              </a:ext>
            </a:extLst>
          </p:cNvPr>
          <p:cNvSpPr/>
          <p:nvPr/>
        </p:nvSpPr>
        <p:spPr>
          <a:xfrm>
            <a:off x="5263946" y="2560867"/>
            <a:ext cx="832054" cy="709114"/>
          </a:xfrm>
          <a:prstGeom prst="rect">
            <a:avLst/>
          </a:prstGeom>
          <a:solidFill>
            <a:schemeClr val="dk1">
              <a:alpha val="3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사이트맵</a:t>
            </a:r>
            <a:r>
              <a:rPr lang="ko-KR" altLang="en-US" sz="1100" dirty="0"/>
              <a:t> 영역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BC9D0-248D-4055-8875-EC114DAE8981}"/>
              </a:ext>
            </a:extLst>
          </p:cNvPr>
          <p:cNvSpPr/>
          <p:nvPr/>
        </p:nvSpPr>
        <p:spPr>
          <a:xfrm>
            <a:off x="5263946" y="3269981"/>
            <a:ext cx="832054" cy="614122"/>
          </a:xfrm>
          <a:prstGeom prst="rect">
            <a:avLst/>
          </a:prstGeom>
          <a:solidFill>
            <a:schemeClr val="dk1">
              <a:alpha val="3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이전</a:t>
            </a:r>
            <a:r>
              <a:rPr lang="en-US" altLang="ko-KR" sz="1100" dirty="0"/>
              <a:t> </a:t>
            </a:r>
            <a:r>
              <a:rPr lang="ko-KR" altLang="en-US" sz="1100" dirty="0"/>
              <a:t>컨텐츠</a:t>
            </a:r>
            <a:endParaRPr lang="en-US" altLang="ko-KR" sz="1100" dirty="0"/>
          </a:p>
          <a:p>
            <a:pPr algn="ctr"/>
            <a:r>
              <a:rPr lang="ko-KR" altLang="en-US" sz="1100" dirty="0"/>
              <a:t>영역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C9E512-1695-4588-A2C2-0089C52D7C58}"/>
              </a:ext>
            </a:extLst>
          </p:cNvPr>
          <p:cNvSpPr/>
          <p:nvPr/>
        </p:nvSpPr>
        <p:spPr>
          <a:xfrm>
            <a:off x="5258948" y="3882903"/>
            <a:ext cx="837051" cy="614122"/>
          </a:xfrm>
          <a:prstGeom prst="rect">
            <a:avLst/>
          </a:prstGeom>
          <a:solidFill>
            <a:srgbClr val="FFFF00">
              <a:alpha val="39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신규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컨텐츠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영역</a:t>
            </a:r>
          </a:p>
        </p:txBody>
      </p:sp>
    </p:spTree>
    <p:extLst>
      <p:ext uri="{BB962C8B-B14F-4D97-AF65-F5344CB8AC3E}">
        <p14:creationId xmlns:p14="http://schemas.microsoft.com/office/powerpoint/2010/main" val="121775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24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년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10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월 스토리 개편 관련 업데이트 사항</a:t>
            </a: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3" y="614249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IA 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구조 및 분류가 변경되었습니다</a:t>
            </a: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 sz="14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94CD95-A451-4C86-AE76-149DA1352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334335"/>
              </p:ext>
            </p:extLst>
          </p:nvPr>
        </p:nvGraphicFramePr>
        <p:xfrm>
          <a:off x="5221292" y="2487428"/>
          <a:ext cx="6655535" cy="2314575"/>
        </p:xfrm>
        <a:graphic>
          <a:graphicData uri="http://schemas.openxmlformats.org/drawingml/2006/table">
            <a:tbl>
              <a:tblPr/>
              <a:tblGrid>
                <a:gridCol w="979341">
                  <a:extLst>
                    <a:ext uri="{9D8B030D-6E8A-4147-A177-3AD203B41FA5}">
                      <a16:colId xmlns:a16="http://schemas.microsoft.com/office/drawing/2014/main" val="2969218653"/>
                    </a:ext>
                  </a:extLst>
                </a:gridCol>
                <a:gridCol w="979341">
                  <a:extLst>
                    <a:ext uri="{9D8B030D-6E8A-4147-A177-3AD203B41FA5}">
                      <a16:colId xmlns:a16="http://schemas.microsoft.com/office/drawing/2014/main" val="3263834715"/>
                    </a:ext>
                  </a:extLst>
                </a:gridCol>
                <a:gridCol w="979341">
                  <a:extLst>
                    <a:ext uri="{9D8B030D-6E8A-4147-A177-3AD203B41FA5}">
                      <a16:colId xmlns:a16="http://schemas.microsoft.com/office/drawing/2014/main" val="3981330271"/>
                    </a:ext>
                  </a:extLst>
                </a:gridCol>
                <a:gridCol w="1650889">
                  <a:extLst>
                    <a:ext uri="{9D8B030D-6E8A-4147-A177-3AD203B41FA5}">
                      <a16:colId xmlns:a16="http://schemas.microsoft.com/office/drawing/2014/main" val="1846385459"/>
                    </a:ext>
                  </a:extLst>
                </a:gridCol>
                <a:gridCol w="2066623">
                  <a:extLst>
                    <a:ext uri="{9D8B030D-6E8A-4147-A177-3AD203B41FA5}">
                      <a16:colId xmlns:a16="http://schemas.microsoft.com/office/drawing/2014/main" val="92675976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1dpt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2dpt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3dpt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URL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비고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892237"/>
                  </a:ext>
                </a:extLst>
              </a:tr>
              <a:tr h="20955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스토리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라이프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라이프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/story/life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sng" strike="noStrike" dirty="0">
                        <a:solidFill>
                          <a:srgbClr val="0563C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3253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테크인사이드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테크인사이드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/story/tech-inside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　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23451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가이드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구매가이드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/story/buying-guide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　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36169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설치가이드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/story/setup-guide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　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67637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사용가이드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/story/user-guide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기존 동일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08568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FAQ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faq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　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382423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리뷰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리뷰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/story/hands-on-reviews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/story/review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로 라이브 후 변경 검토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86067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LG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전자 소식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TV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광고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/story/ad-campaigns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/story/ad-campaign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로 라이브 후 변경 검토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11866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수상내역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/story/history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기존 동일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91137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LGE NEWS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/story/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lge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-news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32930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74F026-F548-4B4A-BC43-D4EA50308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927000"/>
              </p:ext>
            </p:extLst>
          </p:nvPr>
        </p:nvGraphicFramePr>
        <p:xfrm>
          <a:off x="494186" y="2487427"/>
          <a:ext cx="3949701" cy="2314580"/>
        </p:xfrm>
        <a:graphic>
          <a:graphicData uri="http://schemas.openxmlformats.org/drawingml/2006/table">
            <a:tbl>
              <a:tblPr/>
              <a:tblGrid>
                <a:gridCol w="842924">
                  <a:extLst>
                    <a:ext uri="{9D8B030D-6E8A-4147-A177-3AD203B41FA5}">
                      <a16:colId xmlns:a16="http://schemas.microsoft.com/office/drawing/2014/main" val="3543277279"/>
                    </a:ext>
                  </a:extLst>
                </a:gridCol>
                <a:gridCol w="842924">
                  <a:extLst>
                    <a:ext uri="{9D8B030D-6E8A-4147-A177-3AD203B41FA5}">
                      <a16:colId xmlns:a16="http://schemas.microsoft.com/office/drawing/2014/main" val="3461550574"/>
                    </a:ext>
                  </a:extLst>
                </a:gridCol>
                <a:gridCol w="842924">
                  <a:extLst>
                    <a:ext uri="{9D8B030D-6E8A-4147-A177-3AD203B41FA5}">
                      <a16:colId xmlns:a16="http://schemas.microsoft.com/office/drawing/2014/main" val="1886359723"/>
                    </a:ext>
                  </a:extLst>
                </a:gridCol>
                <a:gridCol w="1420929">
                  <a:extLst>
                    <a:ext uri="{9D8B030D-6E8A-4147-A177-3AD203B41FA5}">
                      <a16:colId xmlns:a16="http://schemas.microsoft.com/office/drawing/2014/main" val="2061496864"/>
                    </a:ext>
                  </a:extLst>
                </a:gridCol>
              </a:tblGrid>
              <a:tr h="2314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1dpt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2dpt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3dpt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URL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034168"/>
                  </a:ext>
                </a:extLst>
              </a:tr>
              <a:tr h="231458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스토리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/story/lifestyle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05152"/>
                  </a:ext>
                </a:extLst>
              </a:tr>
              <a:tr h="231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트렌드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/story/trend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0161"/>
                  </a:ext>
                </a:extLst>
              </a:tr>
              <a:tr h="231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인사이드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대명장의 추천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/story/expert-curation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569046"/>
                  </a:ext>
                </a:extLst>
              </a:tr>
              <a:tr h="231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Must&amp;Best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/story/only-and-best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54451"/>
                  </a:ext>
                </a:extLst>
              </a:tr>
              <a:tr h="231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가이드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팁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가전꿀팁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/story/useful-tip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98041"/>
                  </a:ext>
                </a:extLst>
              </a:tr>
              <a:tr h="231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사용가이드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/story/user-guide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812964"/>
                  </a:ext>
                </a:extLst>
              </a:tr>
              <a:tr h="231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리뷰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고객리뷰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/story/hands-on-reviews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72202"/>
                  </a:ext>
                </a:extLst>
              </a:tr>
              <a:tr h="231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아카이브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TV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광고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/story/ad-campaigns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723924"/>
                  </a:ext>
                </a:extLst>
              </a:tr>
              <a:tr h="231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수상내역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/story/history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758756"/>
                  </a:ext>
                </a:extLst>
              </a:tr>
            </a:tbl>
          </a:graphicData>
        </a:graphic>
      </p:graphicFrame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C409DC1-B512-4440-A59D-B9473BB985DE}"/>
              </a:ext>
            </a:extLst>
          </p:cNvPr>
          <p:cNvSpPr/>
          <p:nvPr/>
        </p:nvSpPr>
        <p:spPr>
          <a:xfrm>
            <a:off x="4620127" y="3579286"/>
            <a:ext cx="423511" cy="324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34A138-C309-4E58-90AA-81A6AB3C0B6B}"/>
              </a:ext>
            </a:extLst>
          </p:cNvPr>
          <p:cNvSpPr txBox="1"/>
          <p:nvPr/>
        </p:nvSpPr>
        <p:spPr>
          <a:xfrm>
            <a:off x="2093773" y="2104879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&lt;AS-IS&gt;</a:t>
            </a:r>
            <a:endParaRPr lang="ko-KR" alt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529EB0-7F1D-4515-AB42-41779ADD273A}"/>
              </a:ext>
            </a:extLst>
          </p:cNvPr>
          <p:cNvSpPr txBox="1"/>
          <p:nvPr/>
        </p:nvSpPr>
        <p:spPr>
          <a:xfrm>
            <a:off x="8143020" y="2104879"/>
            <a:ext cx="812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&lt;TO-BE&gt;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3040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2-2. 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리스트 관리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921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 txBox="1">
            <a:spLocks/>
          </p:cNvSpPr>
          <p:nvPr/>
        </p:nvSpPr>
        <p:spPr>
          <a:xfrm>
            <a:off x="397933" y="620570"/>
            <a:ext cx="9454213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ko-KR" altLang="en-US" dirty="0"/>
              <a:t>스토리 등록을 위한 썸네일 제작 및 타이틀</a:t>
            </a:r>
            <a:r>
              <a:rPr lang="en-US" altLang="ko-KR" dirty="0"/>
              <a:t>/</a:t>
            </a:r>
            <a:r>
              <a:rPr lang="ko-KR" altLang="en-US" dirty="0" err="1"/>
              <a:t>디스크립션</a:t>
            </a:r>
            <a:r>
              <a:rPr lang="ko-KR" altLang="en-US" dirty="0"/>
              <a:t> 카피 기재 필요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97932" y="892081"/>
            <a:ext cx="10085341" cy="15465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b="1" dirty="0"/>
              <a:t>1.  </a:t>
            </a:r>
            <a:r>
              <a:rPr lang="ko-KR" altLang="en-US" b="1" dirty="0"/>
              <a:t>썸네일 제작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컨텐츠 내 </a:t>
            </a:r>
            <a:r>
              <a:rPr lang="ko-KR" altLang="en-US" dirty="0" err="1"/>
              <a:t>베스트컷</a:t>
            </a:r>
            <a:r>
              <a:rPr lang="ko-KR" altLang="en-US" dirty="0"/>
              <a:t> 활용하거나</a:t>
            </a:r>
            <a:r>
              <a:rPr lang="en-US" altLang="ko-KR" dirty="0"/>
              <a:t>, </a:t>
            </a:r>
            <a:r>
              <a:rPr lang="ko-KR" altLang="en-US" dirty="0"/>
              <a:t>없을 경우 유관한 인테리어</a:t>
            </a:r>
            <a:r>
              <a:rPr lang="en-US" altLang="ko-KR" dirty="0"/>
              <a:t>/</a:t>
            </a:r>
            <a:r>
              <a:rPr lang="ko-KR" altLang="en-US" dirty="0" err="1"/>
              <a:t>라이프스타일컷</a:t>
            </a:r>
            <a:r>
              <a:rPr lang="ko-KR" altLang="en-US" dirty="0"/>
              <a:t> 선정하여 규격에 맞게 제작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제품 중심 컨텐츠일 경우 전체적인 인테리어와 어우러지되 제품이 매력적으로 보일 수 있는 컷으로 선정하되</a:t>
            </a:r>
            <a:r>
              <a:rPr lang="en-US" altLang="ko-KR" dirty="0"/>
              <a:t> </a:t>
            </a:r>
            <a:r>
              <a:rPr lang="ko-KR" altLang="en-US" dirty="0"/>
              <a:t>가급적 정면 또는 </a:t>
            </a:r>
            <a:r>
              <a:rPr lang="ko-KR" altLang="en-US" dirty="0" err="1"/>
              <a:t>반측면</a:t>
            </a:r>
            <a:r>
              <a:rPr lang="en-US" altLang="ko-KR" dirty="0"/>
              <a:t>, </a:t>
            </a:r>
            <a:r>
              <a:rPr lang="ko-KR" altLang="en-US" dirty="0"/>
              <a:t>제품 주요 부분이 잘리지 않도록 주의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라이프스타일 컨텐츠일 경우 제품이 반드시 나올 필요는 없으나 필요시 톤 보정 및 </a:t>
            </a:r>
            <a:r>
              <a:rPr lang="ko-KR" altLang="en-US" dirty="0" err="1"/>
              <a:t>크롭을</a:t>
            </a:r>
            <a:r>
              <a:rPr lang="ko-KR" altLang="en-US" dirty="0"/>
              <a:t> 통해 전체적인 </a:t>
            </a:r>
            <a:r>
              <a:rPr lang="ko-KR" altLang="en-US" dirty="0" err="1"/>
              <a:t>피드</a:t>
            </a:r>
            <a:r>
              <a:rPr lang="ko-KR" altLang="en-US" dirty="0"/>
              <a:t> 분위기와 어울리고 </a:t>
            </a:r>
            <a:r>
              <a:rPr lang="en-US" altLang="ko-KR" dirty="0"/>
              <a:t>humble</a:t>
            </a:r>
            <a:r>
              <a:rPr lang="ko-KR" altLang="en-US" dirty="0"/>
              <a:t>하지 않은 컷으로 </a:t>
            </a:r>
            <a:r>
              <a:rPr lang="ko-KR" altLang="en-US" dirty="0" err="1"/>
              <a:t>셀렉</a:t>
            </a:r>
            <a:r>
              <a:rPr lang="ko-KR" altLang="en-US" dirty="0"/>
              <a:t> 및 제작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스토리 홈 개편으로 영역별 </a:t>
            </a:r>
            <a:r>
              <a:rPr lang="ko-KR" altLang="en-US" dirty="0" err="1"/>
              <a:t>크롭</a:t>
            </a:r>
            <a:r>
              <a:rPr lang="ko-KR" altLang="en-US" dirty="0"/>
              <a:t> 비율이 상이하여</a:t>
            </a:r>
            <a:r>
              <a:rPr lang="en-US" altLang="ko-KR" dirty="0"/>
              <a:t>, </a:t>
            </a:r>
            <a:r>
              <a:rPr lang="ko-KR" altLang="en-US" dirty="0"/>
              <a:t>컨텐츠 속성에 맞도록 제작 및 수정 필요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CMS </a:t>
            </a:r>
            <a:r>
              <a:rPr lang="ko-KR" altLang="en-US" dirty="0"/>
              <a:t>등록 후 </a:t>
            </a:r>
            <a:r>
              <a:rPr lang="ko-KR" altLang="en-US" dirty="0" err="1"/>
              <a:t>홈메인</a:t>
            </a:r>
            <a:r>
              <a:rPr lang="en-US" altLang="ko-KR" dirty="0"/>
              <a:t>/PLP</a:t>
            </a:r>
            <a:r>
              <a:rPr lang="ko-KR" altLang="en-US" dirty="0"/>
              <a:t>에서 썸네일 확인 필수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96606" y="2434048"/>
            <a:ext cx="12426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 등록 사이즈</a:t>
            </a:r>
            <a:r>
              <a:rPr lang="en-US" altLang="ko-KR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6606" y="2705251"/>
            <a:ext cx="42178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메인 </a:t>
            </a:r>
            <a:r>
              <a:rPr lang="ko-KR" altLang="en-US" sz="1000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640X800 : 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안전 영역 확보 필요 </a:t>
            </a:r>
            <a:r>
              <a:rPr lang="en-US" altLang="ko-KR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활용 영역에 따라 안전영역 상이</a:t>
            </a:r>
            <a:r>
              <a:rPr lang="en-US" altLang="ko-KR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6606" y="5237581"/>
            <a:ext cx="4414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List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썸네일 </a:t>
            </a:r>
            <a:r>
              <a:rPr lang="en-US" altLang="ko-KR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266X200 : 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인테리어 전체가 보이도록 작업 어려울 시 제품 위주로 </a:t>
            </a:r>
            <a:r>
              <a:rPr lang="ko-KR" altLang="en-US" sz="1000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크랍</a:t>
            </a:r>
            <a:endParaRPr lang="ko-KR" altLang="en-US" sz="1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0" y="3308413"/>
            <a:ext cx="1266703" cy="1589633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1982711" y="3965833"/>
            <a:ext cx="36195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143" y="5571031"/>
            <a:ext cx="3270329" cy="9156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13" y="5571031"/>
            <a:ext cx="1279694" cy="956888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>
            <a:off x="2025256" y="6019352"/>
            <a:ext cx="36195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66F735-BFAA-4B0A-AD1E-68CD6E6E7A3C}"/>
              </a:ext>
            </a:extLst>
          </p:cNvPr>
          <p:cNvSpPr/>
          <p:nvPr/>
        </p:nvSpPr>
        <p:spPr>
          <a:xfrm>
            <a:off x="2498143" y="6538741"/>
            <a:ext cx="3332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개편으로 리스트페이지 외 다른 닷컴 영역에서 활용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070DB4-8EBA-4B9F-B6E8-9F6450FA4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143" y="3214659"/>
            <a:ext cx="1260000" cy="19139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81ED0C-6196-4A8D-AC29-9986DDEC1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330" y="3209024"/>
            <a:ext cx="1260000" cy="1381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EE66EA-FD31-4666-ABC3-595E73D318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517" y="3214660"/>
            <a:ext cx="1260000" cy="1629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6FFB4D-2475-452A-B93B-F3A49D8963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9465" y="3223045"/>
            <a:ext cx="1260000" cy="19869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D010AA-34F3-45A0-8931-24FB038D48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8413" y="3223044"/>
            <a:ext cx="1260000" cy="202416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C63BB8-3B09-4052-A1C3-D760CEEFD3EB}"/>
              </a:ext>
            </a:extLst>
          </p:cNvPr>
          <p:cNvSpPr/>
          <p:nvPr/>
        </p:nvSpPr>
        <p:spPr>
          <a:xfrm>
            <a:off x="3927774" y="2952097"/>
            <a:ext cx="10631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ko-KR" altLang="en-US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</a:t>
            </a:r>
            <a:r>
              <a:rPr lang="ko-KR" altLang="en-US" sz="1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홈메인</a:t>
            </a:r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B0CC0B8-4263-462C-B15D-FBBA9BEAFA05}"/>
              </a:ext>
            </a:extLst>
          </p:cNvPr>
          <p:cNvSpPr/>
          <p:nvPr/>
        </p:nvSpPr>
        <p:spPr>
          <a:xfrm>
            <a:off x="7037909" y="2952097"/>
            <a:ext cx="1063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ko-KR" altLang="en-US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리스트</a:t>
            </a:r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EC8D60-D8FD-4A2E-8406-D6C29F76F891}"/>
              </a:ext>
            </a:extLst>
          </p:cNvPr>
          <p:cNvSpPr/>
          <p:nvPr/>
        </p:nvSpPr>
        <p:spPr>
          <a:xfrm>
            <a:off x="8461795" y="2952097"/>
            <a:ext cx="17732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ko-KR" altLang="en-US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등 스토리 외 닷컴 영역</a:t>
            </a:r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652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 txBox="1">
            <a:spLocks/>
          </p:cNvSpPr>
          <p:nvPr/>
        </p:nvSpPr>
        <p:spPr>
          <a:xfrm>
            <a:off x="397933" y="620570"/>
            <a:ext cx="9454213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dirty="0"/>
              <a:t>* </a:t>
            </a:r>
            <a:r>
              <a:rPr lang="ko-KR" altLang="en-US" dirty="0"/>
              <a:t>각 영역별 썸네일 </a:t>
            </a:r>
            <a:r>
              <a:rPr lang="ko-KR" altLang="en-US" dirty="0" err="1"/>
              <a:t>크롭</a:t>
            </a:r>
            <a:r>
              <a:rPr lang="ko-KR" altLang="en-US" dirty="0"/>
              <a:t> 가이드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97932" y="892081"/>
            <a:ext cx="10953559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en-US" dirty="0" err="1"/>
              <a:t>홈메인</a:t>
            </a:r>
            <a:r>
              <a:rPr lang="ko-KR" altLang="en-US" dirty="0"/>
              <a:t> 라이프스타일 태그 </a:t>
            </a:r>
            <a:r>
              <a:rPr lang="en-US" altLang="ko-KR" dirty="0"/>
              <a:t>/ IA </a:t>
            </a:r>
            <a:r>
              <a:rPr lang="ko-KR" altLang="en-US" dirty="0"/>
              <a:t>리스트페이지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CBE9E6E-E501-4A58-A19F-EAF8AD725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95"/>
          <a:stretch/>
        </p:blipFill>
        <p:spPr>
          <a:xfrm>
            <a:off x="630350" y="1342559"/>
            <a:ext cx="4907850" cy="2361223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D320E2-2EBC-43E2-AEED-ADB009D3C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19" y="1598522"/>
            <a:ext cx="4743648" cy="42403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499F0F-8911-48FB-BA78-70BABC9BE2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300"/>
          <a:stretch/>
        </p:blipFill>
        <p:spPr>
          <a:xfrm>
            <a:off x="630350" y="3886557"/>
            <a:ext cx="4902344" cy="2602275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FF24969-7B35-4755-B494-FF748469DC61}"/>
              </a:ext>
            </a:extLst>
          </p:cNvPr>
          <p:cNvSpPr/>
          <p:nvPr/>
        </p:nvSpPr>
        <p:spPr>
          <a:xfrm>
            <a:off x="5810544" y="3609975"/>
            <a:ext cx="962025" cy="3346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B9621C7-D07C-4695-B093-6C8CB8D02DA2}"/>
              </a:ext>
            </a:extLst>
          </p:cNvPr>
          <p:cNvSpPr txBox="1">
            <a:spLocks/>
          </p:cNvSpPr>
          <p:nvPr/>
        </p:nvSpPr>
        <p:spPr>
          <a:xfrm>
            <a:off x="3391185" y="892081"/>
            <a:ext cx="7249106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해당 태그 포함하거나 </a:t>
            </a:r>
            <a:r>
              <a:rPr lang="en-US" altLang="ko-KR" dirty="0">
                <a:solidFill>
                  <a:srgbClr val="FF0000"/>
                </a:solidFill>
              </a:rPr>
              <a:t>IA</a:t>
            </a:r>
            <a:r>
              <a:rPr lang="ko-KR" altLang="en-US" dirty="0">
                <a:solidFill>
                  <a:srgbClr val="FF0000"/>
                </a:solidFill>
              </a:rPr>
              <a:t>에 속하는 컨텐츠 자동 노출 </a:t>
            </a:r>
            <a:r>
              <a:rPr lang="en-US" altLang="ko-KR" dirty="0">
                <a:solidFill>
                  <a:srgbClr val="FF0000"/>
                </a:solidFill>
              </a:rPr>
              <a:t>– </a:t>
            </a:r>
            <a:r>
              <a:rPr lang="ko-KR" altLang="en-US" dirty="0">
                <a:solidFill>
                  <a:srgbClr val="FF0000"/>
                </a:solidFill>
              </a:rPr>
              <a:t>개수 제한이 있어 상단 노출 원할 경우 노출순서 변경 필요</a:t>
            </a:r>
          </a:p>
        </p:txBody>
      </p:sp>
    </p:spTree>
    <p:extLst>
      <p:ext uri="{BB962C8B-B14F-4D97-AF65-F5344CB8AC3E}">
        <p14:creationId xmlns:p14="http://schemas.microsoft.com/office/powerpoint/2010/main" val="951264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 txBox="1">
            <a:spLocks/>
          </p:cNvSpPr>
          <p:nvPr/>
        </p:nvSpPr>
        <p:spPr>
          <a:xfrm>
            <a:off x="397933" y="620570"/>
            <a:ext cx="9454213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dirty="0"/>
              <a:t>* </a:t>
            </a:r>
            <a:r>
              <a:rPr lang="ko-KR" altLang="en-US" dirty="0"/>
              <a:t>각 영역별 썸네일 </a:t>
            </a:r>
            <a:r>
              <a:rPr lang="ko-KR" altLang="en-US" dirty="0" err="1"/>
              <a:t>크롭</a:t>
            </a:r>
            <a:r>
              <a:rPr lang="ko-KR" altLang="en-US" dirty="0"/>
              <a:t> 가이드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97932" y="892081"/>
            <a:ext cx="10953559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/>
              <a:t>가전리뷰 노출 영역 </a:t>
            </a:r>
            <a:r>
              <a:rPr lang="en-US" altLang="ko-KR" dirty="0"/>
              <a:t>(</a:t>
            </a:r>
            <a:r>
              <a:rPr lang="ko-KR" altLang="en-US" dirty="0" err="1"/>
              <a:t>스토리홈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닷컴 </a:t>
            </a:r>
            <a:r>
              <a:rPr lang="ko-KR" altLang="en-US" dirty="0" err="1"/>
              <a:t>홈메인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FF24969-7B35-4755-B494-FF748469DC61}"/>
              </a:ext>
            </a:extLst>
          </p:cNvPr>
          <p:cNvSpPr/>
          <p:nvPr/>
        </p:nvSpPr>
        <p:spPr>
          <a:xfrm>
            <a:off x="5810544" y="3609975"/>
            <a:ext cx="962025" cy="3346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26CEC0-F54E-493E-A996-0EDF320B0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22" y="1561109"/>
            <a:ext cx="5062538" cy="220457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F597EC-01B9-4C4C-A8E6-1FAEC2D98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753" y="1776732"/>
            <a:ext cx="4744800" cy="40011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76AF86-6377-4206-84C7-95D4D52CC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22" y="4002020"/>
            <a:ext cx="5062538" cy="182728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BFF1D50F-FB1B-4AEE-B344-5CBB15B578F0}"/>
              </a:ext>
            </a:extLst>
          </p:cNvPr>
          <p:cNvSpPr txBox="1">
            <a:spLocks/>
          </p:cNvSpPr>
          <p:nvPr/>
        </p:nvSpPr>
        <p:spPr>
          <a:xfrm>
            <a:off x="3391185" y="892081"/>
            <a:ext cx="3467707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월별 적합 컨텐츠 </a:t>
            </a:r>
            <a:r>
              <a:rPr lang="ko-KR" altLang="en-US" dirty="0" err="1">
                <a:solidFill>
                  <a:srgbClr val="FF0000"/>
                </a:solidFill>
              </a:rPr>
              <a:t>셀렉</a:t>
            </a:r>
            <a:r>
              <a:rPr lang="ko-KR" altLang="en-US" dirty="0">
                <a:solidFill>
                  <a:srgbClr val="FF0000"/>
                </a:solidFill>
              </a:rPr>
              <a:t> 및 구좌 등록하여 반영</a:t>
            </a:r>
          </a:p>
        </p:txBody>
      </p:sp>
    </p:spTree>
    <p:extLst>
      <p:ext uri="{BB962C8B-B14F-4D97-AF65-F5344CB8AC3E}">
        <p14:creationId xmlns:p14="http://schemas.microsoft.com/office/powerpoint/2010/main" val="1116079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 txBox="1">
            <a:spLocks/>
          </p:cNvSpPr>
          <p:nvPr/>
        </p:nvSpPr>
        <p:spPr>
          <a:xfrm>
            <a:off x="397933" y="620570"/>
            <a:ext cx="9454213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dirty="0"/>
              <a:t>* </a:t>
            </a:r>
            <a:r>
              <a:rPr lang="ko-KR" altLang="en-US" dirty="0"/>
              <a:t>각 영역별 썸네일 </a:t>
            </a:r>
            <a:r>
              <a:rPr lang="ko-KR" altLang="en-US" dirty="0" err="1"/>
              <a:t>크롭</a:t>
            </a:r>
            <a:r>
              <a:rPr lang="ko-KR" altLang="en-US" dirty="0"/>
              <a:t> 가이드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97932" y="892081"/>
            <a:ext cx="10953559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dirty="0"/>
              <a:t>3) </a:t>
            </a:r>
            <a:r>
              <a:rPr lang="ko-KR" altLang="en-US" dirty="0"/>
              <a:t>구매 </a:t>
            </a:r>
            <a:r>
              <a:rPr lang="ko-KR" altLang="en-US" dirty="0" err="1"/>
              <a:t>정보성</a:t>
            </a:r>
            <a:r>
              <a:rPr lang="ko-KR" altLang="en-US" dirty="0"/>
              <a:t> 컨텐츠 영역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FF24969-7B35-4755-B494-FF748469DC61}"/>
              </a:ext>
            </a:extLst>
          </p:cNvPr>
          <p:cNvSpPr/>
          <p:nvPr/>
        </p:nvSpPr>
        <p:spPr>
          <a:xfrm>
            <a:off x="5810544" y="3442642"/>
            <a:ext cx="962025" cy="3346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EDF6D8-C1A6-4845-9BA3-8567AD728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73" y="1878679"/>
            <a:ext cx="4659842" cy="33645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DF44BC-038C-4B7A-B1B8-5797D52AD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32" y="2213747"/>
            <a:ext cx="5299708" cy="267220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B6485C4-46E4-448C-8553-CC0AD98B0917}"/>
              </a:ext>
            </a:extLst>
          </p:cNvPr>
          <p:cNvSpPr txBox="1">
            <a:spLocks/>
          </p:cNvSpPr>
          <p:nvPr/>
        </p:nvSpPr>
        <p:spPr>
          <a:xfrm>
            <a:off x="3391185" y="892081"/>
            <a:ext cx="3467707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적합 컨텐츠 </a:t>
            </a:r>
            <a:r>
              <a:rPr lang="ko-KR" altLang="en-US" dirty="0" err="1">
                <a:solidFill>
                  <a:srgbClr val="FF0000"/>
                </a:solidFill>
              </a:rPr>
              <a:t>셀렉</a:t>
            </a:r>
            <a:r>
              <a:rPr lang="ko-KR" altLang="en-US" dirty="0">
                <a:solidFill>
                  <a:srgbClr val="FF0000"/>
                </a:solidFill>
              </a:rPr>
              <a:t> 및 구좌 등록하여 반영</a:t>
            </a:r>
          </a:p>
        </p:txBody>
      </p:sp>
    </p:spTree>
    <p:extLst>
      <p:ext uri="{BB962C8B-B14F-4D97-AF65-F5344CB8AC3E}">
        <p14:creationId xmlns:p14="http://schemas.microsoft.com/office/powerpoint/2010/main" val="3552006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 txBox="1">
            <a:spLocks/>
          </p:cNvSpPr>
          <p:nvPr/>
        </p:nvSpPr>
        <p:spPr>
          <a:xfrm>
            <a:off x="397933" y="620570"/>
            <a:ext cx="9454213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ko-KR" altLang="en-US" dirty="0"/>
              <a:t>스토리 등록을 위한 썸네일 제작 및 타이틀</a:t>
            </a:r>
            <a:r>
              <a:rPr lang="en-US" altLang="ko-KR" dirty="0"/>
              <a:t>/</a:t>
            </a:r>
            <a:r>
              <a:rPr lang="ko-KR" altLang="en-US" dirty="0" err="1"/>
              <a:t>디스크립션</a:t>
            </a:r>
            <a:r>
              <a:rPr lang="ko-KR" altLang="en-US" dirty="0"/>
              <a:t> 카피 기재 필요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7C7C3C16-070C-41F3-8471-2E04EA4AD568}"/>
              </a:ext>
            </a:extLst>
          </p:cNvPr>
          <p:cNvSpPr txBox="1">
            <a:spLocks/>
          </p:cNvSpPr>
          <p:nvPr/>
        </p:nvSpPr>
        <p:spPr>
          <a:xfrm>
            <a:off x="397932" y="1041702"/>
            <a:ext cx="5698067" cy="49397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타이틀</a:t>
            </a:r>
            <a:r>
              <a:rPr lang="en-US" altLang="ko-KR" b="1" dirty="0"/>
              <a:t>/</a:t>
            </a:r>
            <a:r>
              <a:rPr lang="ko-KR" altLang="en-US" b="1" dirty="0" err="1"/>
              <a:t>디스크립션</a:t>
            </a:r>
            <a:r>
              <a:rPr lang="ko-KR" altLang="en-US" b="1" dirty="0"/>
              <a:t> 카피 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타이틀 영역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컨텐츠를 설명해줄 수 있되</a:t>
            </a:r>
            <a:r>
              <a:rPr lang="en-US" altLang="ko-KR" dirty="0"/>
              <a:t> </a:t>
            </a:r>
            <a:r>
              <a:rPr lang="ko-KR" altLang="en-US" dirty="0"/>
              <a:t>텍스트 길이 고려하여 가능한 간결하고 매력적으로 기재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LG</a:t>
            </a:r>
            <a:r>
              <a:rPr lang="ko-KR" altLang="en-US" dirty="0">
                <a:sym typeface="Wingdings" panose="05000000000000000000" pitchFamily="2" charset="2"/>
              </a:rPr>
              <a:t>전자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시리즈명</a:t>
            </a:r>
            <a:r>
              <a:rPr lang="en-US" altLang="ko-KR" dirty="0">
                <a:sym typeface="Wingdings" panose="05000000000000000000" pitchFamily="2" charset="2"/>
              </a:rPr>
              <a:t>(LG LIFE DESIGN BOOK </a:t>
            </a:r>
            <a:r>
              <a:rPr lang="ko-KR" altLang="en-US" dirty="0">
                <a:sym typeface="Wingdings" panose="05000000000000000000" pitchFamily="2" charset="2"/>
              </a:rPr>
              <a:t>등</a:t>
            </a:r>
            <a:r>
              <a:rPr lang="en-US" altLang="ko-KR" dirty="0">
                <a:sym typeface="Wingdings" panose="05000000000000000000" pitchFamily="2" charset="2"/>
              </a:rPr>
              <a:t>), </a:t>
            </a:r>
            <a:r>
              <a:rPr lang="ko-KR" altLang="en-US" dirty="0">
                <a:sym typeface="Wingdings" panose="05000000000000000000" pitchFamily="2" charset="2"/>
              </a:rPr>
              <a:t>제품 </a:t>
            </a:r>
            <a:r>
              <a:rPr lang="ko-KR" altLang="en-US" dirty="0" err="1">
                <a:sym typeface="Wingdings" panose="05000000000000000000" pitchFamily="2" charset="2"/>
              </a:rPr>
              <a:t>풀네임</a:t>
            </a:r>
            <a:r>
              <a:rPr lang="ko-KR" altLang="en-US" dirty="0">
                <a:sym typeface="Wingdings" panose="05000000000000000000" pitchFamily="2" charset="2"/>
              </a:rPr>
              <a:t> 등은 사용 지양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구매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설치 가이드</a:t>
            </a:r>
            <a:r>
              <a:rPr lang="en-US" altLang="ko-KR" dirty="0">
                <a:sym typeface="Wingdings" panose="05000000000000000000" pitchFamily="2" charset="2"/>
              </a:rPr>
              <a:t>, FAQ </a:t>
            </a:r>
            <a:r>
              <a:rPr lang="ko-KR" altLang="en-US" dirty="0">
                <a:sym typeface="Wingdings" panose="05000000000000000000" pitchFamily="2" charset="2"/>
              </a:rPr>
              <a:t>등 구매 </a:t>
            </a:r>
            <a:r>
              <a:rPr lang="ko-KR" altLang="en-US" dirty="0" err="1">
                <a:sym typeface="Wingdings" panose="05000000000000000000" pitchFamily="2" charset="2"/>
              </a:rPr>
              <a:t>정보성</a:t>
            </a:r>
            <a:r>
              <a:rPr lang="ko-KR" altLang="en-US" dirty="0">
                <a:sym typeface="Wingdings" panose="05000000000000000000" pitchFamily="2" charset="2"/>
              </a:rPr>
              <a:t> 컨텐츠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시리즈별 통일감 있도록 기재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FAQ: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제품명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자주 묻는 질문 살펴보기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라인업 가이드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제품명</a:t>
            </a:r>
            <a:r>
              <a:rPr lang="ko-KR" altLang="en-US" dirty="0">
                <a:sym typeface="Wingdings" panose="05000000000000000000" pitchFamily="2" charset="2"/>
              </a:rPr>
              <a:t> 라인업 정복하고 나에게 맞는 제품 찾기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구매가이드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설치가이드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마지막에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제품명</a:t>
            </a:r>
            <a:r>
              <a:rPr lang="ko-KR" altLang="en-US" dirty="0">
                <a:sym typeface="Wingdings" panose="05000000000000000000" pitchFamily="2" charset="2"/>
              </a:rPr>
              <a:t> 구매가이드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설치가이드 필수 기재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가전위키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제품명</a:t>
            </a:r>
            <a:r>
              <a:rPr lang="ko-KR" altLang="en-US" dirty="0">
                <a:sym typeface="Wingdings" panose="05000000000000000000" pitchFamily="2" charset="2"/>
              </a:rPr>
              <a:t> 스펙 용어의 모든 것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가전리뷰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고객이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주어가 될 수 있도록 제품의 핵심 경험 장점 중심의 </a:t>
            </a:r>
            <a:r>
              <a:rPr lang="ko-KR" altLang="en-US" dirty="0" err="1">
                <a:sym typeface="Wingdings" panose="05000000000000000000" pitchFamily="2" charset="2"/>
              </a:rPr>
              <a:t>한줄평</a:t>
            </a:r>
            <a:r>
              <a:rPr lang="ko-KR" altLang="en-US" dirty="0">
                <a:sym typeface="Wingdings" panose="05000000000000000000" pitchFamily="2" charset="2"/>
              </a:rPr>
              <a:t> 처럼 보이도록 기재하되 컨텐츠 내 </a:t>
            </a:r>
            <a:r>
              <a:rPr lang="en-US" altLang="ko-KR" dirty="0">
                <a:sym typeface="Wingdings" panose="05000000000000000000" pitchFamily="2" charset="2"/>
              </a:rPr>
              <a:t>subtitle, </a:t>
            </a:r>
            <a:r>
              <a:rPr lang="ko-KR" altLang="en-US" dirty="0">
                <a:sym typeface="Wingdings" panose="05000000000000000000" pitchFamily="2" charset="2"/>
              </a:rPr>
              <a:t>본문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 등 참고하여 작성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기존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고객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님의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제품명</a:t>
            </a:r>
            <a:r>
              <a:rPr lang="ko-KR" altLang="en-US" dirty="0">
                <a:sym typeface="Wingdings" panose="05000000000000000000" pitchFamily="2" charset="2"/>
              </a:rPr>
              <a:t> 후기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313A0A-99ED-4830-88FC-F1580F69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31" y="3509359"/>
            <a:ext cx="4342537" cy="1376677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617FD081-554F-427C-B268-4B444247B291}"/>
              </a:ext>
            </a:extLst>
          </p:cNvPr>
          <p:cNvSpPr txBox="1">
            <a:spLocks/>
          </p:cNvSpPr>
          <p:nvPr/>
        </p:nvSpPr>
        <p:spPr>
          <a:xfrm>
            <a:off x="6347498" y="1041702"/>
            <a:ext cx="5698067" cy="17889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171450" indent="-171450">
              <a:buFontTx/>
              <a:buChar char="-"/>
            </a:pPr>
            <a:r>
              <a:rPr lang="ko-KR" altLang="en-US" dirty="0" err="1"/>
              <a:t>디스크립션</a:t>
            </a:r>
            <a:r>
              <a:rPr lang="ko-KR" altLang="en-US" dirty="0"/>
              <a:t> 영역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컨텐츠를 설명해줄 수 있되</a:t>
            </a:r>
            <a:r>
              <a:rPr lang="en-US" altLang="ko-KR" dirty="0"/>
              <a:t> </a:t>
            </a:r>
            <a:r>
              <a:rPr lang="ko-KR" altLang="en-US" dirty="0"/>
              <a:t>텍스트 길이 고려하여 가능한 간결하고 매력적인 문장 형태로 기재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시리즈일 경우 </a:t>
            </a:r>
            <a:r>
              <a:rPr lang="ko-KR" altLang="en-US" dirty="0" err="1"/>
              <a:t>디스크립션에서</a:t>
            </a:r>
            <a:r>
              <a:rPr lang="ko-KR" altLang="en-US" dirty="0"/>
              <a:t> 기재해주고</a:t>
            </a:r>
            <a:r>
              <a:rPr lang="en-US" altLang="ko-KR" dirty="0"/>
              <a:t>, </a:t>
            </a:r>
            <a:r>
              <a:rPr lang="ko-KR" altLang="en-US" dirty="0"/>
              <a:t>통일감이 있되 각 </a:t>
            </a:r>
            <a:r>
              <a:rPr lang="ko-KR" altLang="en-US" dirty="0" err="1"/>
              <a:t>컨텐츠별</a:t>
            </a:r>
            <a:r>
              <a:rPr lang="ko-KR" altLang="en-US" dirty="0"/>
              <a:t> 내용이 명확하게 드러나도록 작성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LG </a:t>
            </a:r>
            <a:r>
              <a:rPr lang="ko-KR" altLang="en-US" dirty="0"/>
              <a:t>가전</a:t>
            </a:r>
            <a:r>
              <a:rPr lang="en-US" altLang="ko-KR" dirty="0"/>
              <a:t>, LG </a:t>
            </a:r>
            <a:r>
              <a:rPr lang="ko-KR" altLang="en-US" dirty="0"/>
              <a:t>주방가전</a:t>
            </a:r>
            <a:r>
              <a:rPr lang="en-US" altLang="ko-KR" dirty="0"/>
              <a:t>, </a:t>
            </a:r>
            <a:r>
              <a:rPr lang="ko-KR" altLang="en-US" dirty="0"/>
              <a:t>제품 </a:t>
            </a:r>
            <a:r>
              <a:rPr lang="ko-KR" altLang="en-US" dirty="0" err="1"/>
              <a:t>풀네임</a:t>
            </a:r>
            <a:r>
              <a:rPr lang="ko-KR" altLang="en-US" dirty="0"/>
              <a:t> 등 </a:t>
            </a:r>
            <a:r>
              <a:rPr lang="ko-KR" altLang="en-US" dirty="0" err="1"/>
              <a:t>홈메인과</a:t>
            </a:r>
            <a:r>
              <a:rPr lang="ko-KR" altLang="en-US" dirty="0"/>
              <a:t> 리스트 </a:t>
            </a:r>
            <a:r>
              <a:rPr lang="ko-KR" altLang="en-US" dirty="0" err="1"/>
              <a:t>노출시</a:t>
            </a:r>
            <a:r>
              <a:rPr lang="ko-KR" altLang="en-US" dirty="0"/>
              <a:t> 중복으로 보일 수 있는 </a:t>
            </a:r>
            <a:r>
              <a:rPr lang="ko-KR" altLang="en-US" dirty="0" err="1"/>
              <a:t>워딩은</a:t>
            </a:r>
            <a:r>
              <a:rPr lang="ko-KR" altLang="en-US" dirty="0"/>
              <a:t> 가급적 지양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타이틀과 동일한 문장 구조 </a:t>
            </a:r>
            <a:r>
              <a:rPr lang="en-US" altLang="ko-KR" dirty="0"/>
              <a:t>or </a:t>
            </a:r>
            <a:r>
              <a:rPr lang="ko-KR" altLang="en-US" dirty="0" err="1"/>
              <a:t>워딩</a:t>
            </a:r>
            <a:r>
              <a:rPr lang="ko-KR" altLang="en-US" dirty="0"/>
              <a:t> 사용은 가급적 지양하여 중복되는 것처럼 보이지 않도록 작성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C3DB86-FC18-476C-A38A-180CD11E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98" y="3594382"/>
            <a:ext cx="5503326" cy="10578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382DD10-A114-4FF5-A1DB-B2A787F69675}"/>
              </a:ext>
            </a:extLst>
          </p:cNvPr>
          <p:cNvSpPr txBox="1">
            <a:spLocks/>
          </p:cNvSpPr>
          <p:nvPr/>
        </p:nvSpPr>
        <p:spPr>
          <a:xfrm>
            <a:off x="6347498" y="3244475"/>
            <a:ext cx="5698067" cy="8194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b="1" dirty="0"/>
              <a:t>* </a:t>
            </a:r>
            <a:r>
              <a:rPr lang="ko-KR" altLang="en-US" b="1" dirty="0"/>
              <a:t>글자수 제한 참고 </a:t>
            </a:r>
            <a:r>
              <a:rPr lang="en-US" altLang="ko-KR" b="1" dirty="0"/>
              <a:t>(</a:t>
            </a:r>
            <a:r>
              <a:rPr lang="ko-KR" altLang="en-US" b="1" dirty="0" err="1"/>
              <a:t>홈메인</a:t>
            </a:r>
            <a:r>
              <a:rPr lang="ko-KR" altLang="en-US" b="1" dirty="0"/>
              <a:t> 라이프스타일 태그 영역 </a:t>
            </a:r>
            <a:r>
              <a:rPr lang="en-US" altLang="ko-KR" b="1" dirty="0"/>
              <a:t>/ IA </a:t>
            </a:r>
            <a:r>
              <a:rPr lang="ko-KR" altLang="en-US" b="1" dirty="0"/>
              <a:t>리스트페이지</a:t>
            </a:r>
            <a:r>
              <a:rPr lang="en-US" altLang="ko-KR" b="1" dirty="0"/>
              <a:t>)</a:t>
            </a:r>
          </a:p>
          <a:p>
            <a:pPr marL="0" indent="0">
              <a:buNone/>
            </a:pPr>
            <a:br>
              <a:rPr lang="en-US" altLang="ko-KR" b="1" dirty="0"/>
            </a:br>
            <a:endParaRPr lang="en-US" altLang="ko-KR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730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145059"/>
            <a:ext cx="3199654" cy="469739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 왼쪽 상단 ‘스토리’ 탭으로 이동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추가 버튼 클릭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 시 스토리 컨텐츠 정보 입력 팝업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노출되는 팝업에서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 클릭하여 해당되는 스토리 유형 선택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 제목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URL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동영상 포함 컨텐츠일 경우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 /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아닐 경우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선택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유튜브 영상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임베딩한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경우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유튜브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ID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e.g.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https://www.youtube.com/watch?v=IFYPjcxKE2I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IFYPjcxKE2I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입력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2)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로컬 파일로 업로드한 경우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스페이스 바로 공백 입력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신규 기능으로 해당 내용에 대한 규칙이 현재 없음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)</a:t>
            </a: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99E08F-4CEF-47EB-B980-753A951EB26D}"/>
              </a:ext>
            </a:extLst>
          </p:cNvPr>
          <p:cNvGrpSpPr/>
          <p:nvPr/>
        </p:nvGrpSpPr>
        <p:grpSpPr>
          <a:xfrm>
            <a:off x="3894744" y="807384"/>
            <a:ext cx="7694829" cy="2713224"/>
            <a:chOff x="346075" y="726325"/>
            <a:chExt cx="11510963" cy="405880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4FFC0EC-3179-439C-8C10-A1FD99EB63AC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BE89F21-C76B-43EA-B435-45554C7FD1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80F84EE-DD0A-4D6F-AA28-1BB4DF5780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3ED4CB-8A03-4C17-9603-6928792C5113}"/>
                </a:ext>
              </a:extLst>
            </p:cNvPr>
            <p:cNvSpPr/>
            <p:nvPr/>
          </p:nvSpPr>
          <p:spPr>
            <a:xfrm>
              <a:off x="9737958" y="4481463"/>
              <a:ext cx="764942" cy="2782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5FB06B-E94F-48A1-AEF6-2B2F3510161E}"/>
                </a:ext>
              </a:extLst>
            </p:cNvPr>
            <p:cNvSpPr/>
            <p:nvPr/>
          </p:nvSpPr>
          <p:spPr>
            <a:xfrm>
              <a:off x="9530455" y="447856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0803C0-D42D-49B4-AB7A-16C895892573}"/>
                </a:ext>
              </a:extLst>
            </p:cNvPr>
            <p:cNvSpPr/>
            <p:nvPr/>
          </p:nvSpPr>
          <p:spPr>
            <a:xfrm>
              <a:off x="2939632" y="803897"/>
              <a:ext cx="494248" cy="24941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3764A4-2BE2-453D-9FDA-31263B31D933}"/>
                </a:ext>
              </a:extLst>
            </p:cNvPr>
            <p:cNvSpPr/>
            <p:nvPr/>
          </p:nvSpPr>
          <p:spPr>
            <a:xfrm>
              <a:off x="2720788" y="80389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20D627-23AB-497E-8CB0-F992C6EB15A2}"/>
              </a:ext>
            </a:extLst>
          </p:cNvPr>
          <p:cNvGrpSpPr/>
          <p:nvPr/>
        </p:nvGrpSpPr>
        <p:grpSpPr>
          <a:xfrm>
            <a:off x="3894744" y="3651719"/>
            <a:ext cx="7694829" cy="2710981"/>
            <a:chOff x="336550" y="726325"/>
            <a:chExt cx="11520488" cy="405880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A7FBB10-CE3F-47EA-8CCA-B3F5C4DF84F2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2D06E47-601A-4E7A-95CD-FBB4310772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544F742-D386-469C-8AFB-2BBA6B60F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572E888-8B12-4970-A131-63976A281568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716" y="3333370"/>
            <a:ext cx="4090635" cy="307830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DE2CB1-D672-4EDD-801C-913CA22C5E8C}"/>
              </a:ext>
            </a:extLst>
          </p:cNvPr>
          <p:cNvSpPr/>
          <p:nvPr/>
        </p:nvSpPr>
        <p:spPr>
          <a:xfrm>
            <a:off x="6547165" y="3815386"/>
            <a:ext cx="1369010" cy="1368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09160E-4484-45DD-990E-5B53311F289E}"/>
              </a:ext>
            </a:extLst>
          </p:cNvPr>
          <p:cNvSpPr/>
          <p:nvPr/>
        </p:nvSpPr>
        <p:spPr>
          <a:xfrm>
            <a:off x="6414436" y="3808466"/>
            <a:ext cx="114723" cy="1136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3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38" name="연결선: 꺾임 49">
            <a:extLst>
              <a:ext uri="{FF2B5EF4-FFF2-40B4-BE49-F238E27FC236}">
                <a16:creationId xmlns:a16="http://schemas.microsoft.com/office/drawing/2014/main" id="{23AA189F-85FA-4E03-A46B-7E16E7DB35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31286" y="3870323"/>
            <a:ext cx="411927" cy="103680"/>
          </a:xfrm>
          <a:prstGeom prst="bentConnector3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615C10-E403-4B19-BCD5-4014E8E4CB8A}"/>
              </a:ext>
            </a:extLst>
          </p:cNvPr>
          <p:cNvSpPr/>
          <p:nvPr/>
        </p:nvSpPr>
        <p:spPr>
          <a:xfrm>
            <a:off x="6547165" y="3968235"/>
            <a:ext cx="3936054" cy="2170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33389A-A01D-41D5-8606-1D5EB996C150}"/>
              </a:ext>
            </a:extLst>
          </p:cNvPr>
          <p:cNvSpPr/>
          <p:nvPr/>
        </p:nvSpPr>
        <p:spPr>
          <a:xfrm>
            <a:off x="6414436" y="3947139"/>
            <a:ext cx="114723" cy="1136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4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1A3434-9A85-4570-8BDA-BB8D3546D956}"/>
              </a:ext>
            </a:extLst>
          </p:cNvPr>
          <p:cNvSpPr txBox="1"/>
          <p:nvPr/>
        </p:nvSpPr>
        <p:spPr>
          <a:xfrm>
            <a:off x="8188412" y="3800709"/>
            <a:ext cx="2923360" cy="27699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C00000"/>
                </a:solidFill>
              </a:rPr>
              <a:t>*</a:t>
            </a:r>
            <a:r>
              <a:rPr lang="ko-KR" altLang="en-US" sz="800" dirty="0">
                <a:solidFill>
                  <a:srgbClr val="C00000"/>
                </a:solidFill>
              </a:rPr>
              <a:t>제목</a:t>
            </a:r>
            <a:r>
              <a:rPr lang="en-US" altLang="ko-KR" sz="800" dirty="0">
                <a:solidFill>
                  <a:srgbClr val="C00000"/>
                </a:solidFill>
              </a:rPr>
              <a:t> - 10</a:t>
            </a:r>
            <a:r>
              <a:rPr lang="ko-KR" altLang="en-US" sz="800" dirty="0">
                <a:solidFill>
                  <a:srgbClr val="C00000"/>
                </a:solidFill>
              </a:rPr>
              <a:t>페이지와 동일하게 기입 </a:t>
            </a:r>
            <a:r>
              <a:rPr lang="en-US" altLang="ko-KR" sz="800" dirty="0">
                <a:solidFill>
                  <a:srgbClr val="C00000"/>
                </a:solidFill>
              </a:rPr>
              <a:t>(</a:t>
            </a:r>
            <a:r>
              <a:rPr lang="ko-KR" altLang="en-US" sz="800" dirty="0">
                <a:solidFill>
                  <a:srgbClr val="C00000"/>
                </a:solidFill>
              </a:rPr>
              <a:t>뒤에 </a:t>
            </a:r>
            <a:r>
              <a:rPr lang="en-US" altLang="ko-KR" sz="800" dirty="0">
                <a:solidFill>
                  <a:srgbClr val="C00000"/>
                </a:solidFill>
              </a:rPr>
              <a:t>| LG</a:t>
            </a:r>
            <a:r>
              <a:rPr lang="ko-KR" altLang="en-US" sz="800" dirty="0">
                <a:solidFill>
                  <a:srgbClr val="C00000"/>
                </a:solidFill>
              </a:rPr>
              <a:t>전자 삭제</a:t>
            </a:r>
            <a:r>
              <a:rPr lang="en-US" altLang="ko-KR" sz="800" dirty="0">
                <a:solidFill>
                  <a:srgbClr val="C00000"/>
                </a:solidFill>
              </a:rPr>
              <a:t>)</a:t>
            </a:r>
            <a:endParaRPr lang="en-US" altLang="ko-KR" sz="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58" y="3627877"/>
            <a:ext cx="766496" cy="12252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615C10-E403-4B19-BCD5-4014E8E4CB8A}"/>
              </a:ext>
            </a:extLst>
          </p:cNvPr>
          <p:cNvSpPr/>
          <p:nvPr/>
        </p:nvSpPr>
        <p:spPr>
          <a:xfrm>
            <a:off x="6547165" y="4207870"/>
            <a:ext cx="3936054" cy="2170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33389A-A01D-41D5-8606-1D5EB996C150}"/>
              </a:ext>
            </a:extLst>
          </p:cNvPr>
          <p:cNvSpPr/>
          <p:nvPr/>
        </p:nvSpPr>
        <p:spPr>
          <a:xfrm>
            <a:off x="6414436" y="4186774"/>
            <a:ext cx="114723" cy="1136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5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8CE1AD-D11E-4B34-81F2-B1D42B26FF62}"/>
              </a:ext>
            </a:extLst>
          </p:cNvPr>
          <p:cNvSpPr txBox="1"/>
          <p:nvPr/>
        </p:nvSpPr>
        <p:spPr>
          <a:xfrm>
            <a:off x="8188412" y="4065177"/>
            <a:ext cx="2923360" cy="27699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C00000"/>
                </a:solidFill>
              </a:rPr>
              <a:t>*URL - 10</a:t>
            </a:r>
            <a:r>
              <a:rPr lang="ko-KR" altLang="en-US" sz="800" dirty="0">
                <a:solidFill>
                  <a:srgbClr val="C00000"/>
                </a:solidFill>
              </a:rPr>
              <a:t>페이지와 동일한 </a:t>
            </a:r>
            <a:r>
              <a:rPr lang="en-US" altLang="ko-KR" sz="800" dirty="0">
                <a:solidFill>
                  <a:srgbClr val="C00000"/>
                </a:solidFill>
              </a:rPr>
              <a:t>URL</a:t>
            </a:r>
            <a:r>
              <a:rPr lang="ko-KR" altLang="en-US" sz="800" dirty="0">
                <a:solidFill>
                  <a:srgbClr val="C00000"/>
                </a:solidFill>
              </a:rPr>
              <a:t>이지만 </a:t>
            </a:r>
            <a:r>
              <a:rPr lang="en-US" altLang="ko-KR" sz="800" dirty="0">
                <a:solidFill>
                  <a:srgbClr val="C00000"/>
                </a:solidFill>
              </a:rPr>
              <a:t>/story/</a:t>
            </a:r>
            <a:r>
              <a:rPr lang="ko-KR" altLang="en-US" sz="800" dirty="0" err="1">
                <a:solidFill>
                  <a:srgbClr val="C00000"/>
                </a:solidFill>
              </a:rPr>
              <a:t>부터만</a:t>
            </a:r>
            <a:r>
              <a:rPr lang="ko-KR" altLang="en-US" sz="800" dirty="0">
                <a:solidFill>
                  <a:srgbClr val="C00000"/>
                </a:solidFill>
              </a:rPr>
              <a:t> 기입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64353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863362"/>
            <a:ext cx="3199654" cy="372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 이미지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메인 썸네일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List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파일선택 버튼 클릭하여 로컬 컴퓨터 디스크에서 업로드 할 이미지 불러오기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파일명은 영문으로 작성 하여 업로드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국문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특수문자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공백 등 금지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대체 텍스트 입력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이미지를 설명하는 단어 조합으로 기재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단순 제품명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컨텐츠명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기재 불가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기준일 입력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발행 일자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7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7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Description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제목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/description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가이드 참고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(35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슬라이드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22589C-6157-4424-98F9-4916D87B7CF5}"/>
              </a:ext>
            </a:extLst>
          </p:cNvPr>
          <p:cNvGrpSpPr/>
          <p:nvPr/>
        </p:nvGrpSpPr>
        <p:grpSpPr>
          <a:xfrm>
            <a:off x="3952371" y="1863362"/>
            <a:ext cx="7671255" cy="2702675"/>
            <a:chOff x="336550" y="726325"/>
            <a:chExt cx="11520488" cy="40588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25CF8B6-72DB-4390-95DD-D36C96CBC9FF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F6B98FB7-3BB7-4EBE-99CC-F6B8FFE7C2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161E45FB-48A5-425E-AE66-CB869357D0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65E629A-E3C9-48E1-A1EA-AB080BE32C6B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952" y="1950351"/>
            <a:ext cx="4500238" cy="33865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21D26E-A8F9-4CA4-BFFD-BEE8F7B08511}"/>
              </a:ext>
            </a:extLst>
          </p:cNvPr>
          <p:cNvSpPr/>
          <p:nvPr/>
        </p:nvSpPr>
        <p:spPr>
          <a:xfrm>
            <a:off x="5380952" y="3234146"/>
            <a:ext cx="4285725" cy="10250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B75C80-73A1-409A-853E-EB6921CDE64A}"/>
              </a:ext>
            </a:extLst>
          </p:cNvPr>
          <p:cNvSpPr/>
          <p:nvPr/>
        </p:nvSpPr>
        <p:spPr>
          <a:xfrm>
            <a:off x="5044055" y="3227247"/>
            <a:ext cx="292458" cy="113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B68606E-8314-4C53-A07C-F8A2ECD51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395" y="2307860"/>
            <a:ext cx="1641809" cy="98633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0D0DB4-DCC7-4FCC-AB5B-FF4E2B0F7908}"/>
              </a:ext>
            </a:extLst>
          </p:cNvPr>
          <p:cNvSpPr/>
          <p:nvPr/>
        </p:nvSpPr>
        <p:spPr>
          <a:xfrm>
            <a:off x="7492237" y="3440128"/>
            <a:ext cx="383317" cy="1574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8DE25A-C7E7-48F0-8A23-887942F79EFF}"/>
              </a:ext>
            </a:extLst>
          </p:cNvPr>
          <p:cNvSpPr/>
          <p:nvPr/>
        </p:nvSpPr>
        <p:spPr>
          <a:xfrm>
            <a:off x="7885703" y="3440128"/>
            <a:ext cx="1451164" cy="1568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688544-BCEB-4F13-BD46-B85E0F8F8C2F}"/>
              </a:ext>
            </a:extLst>
          </p:cNvPr>
          <p:cNvSpPr/>
          <p:nvPr/>
        </p:nvSpPr>
        <p:spPr>
          <a:xfrm>
            <a:off x="7894381" y="3310487"/>
            <a:ext cx="250065" cy="113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F9996B-EBB3-43AB-AB4C-1923533840CF}"/>
              </a:ext>
            </a:extLst>
          </p:cNvPr>
          <p:cNvCxnSpPr>
            <a:cxnSpLocks/>
          </p:cNvCxnSpPr>
          <p:nvPr/>
        </p:nvCxnSpPr>
        <p:spPr>
          <a:xfrm>
            <a:off x="7627418" y="2359964"/>
            <a:ext cx="404978" cy="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F85B891-408F-414A-8BF0-E7C5E6BA1830}"/>
              </a:ext>
            </a:extLst>
          </p:cNvPr>
          <p:cNvCxnSpPr>
            <a:cxnSpLocks/>
          </p:cNvCxnSpPr>
          <p:nvPr/>
        </p:nvCxnSpPr>
        <p:spPr>
          <a:xfrm flipH="1" flipV="1">
            <a:off x="7629149" y="2357290"/>
            <a:ext cx="7928" cy="1085939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B863FB-7FAF-42A8-B5BA-BE781F297476}"/>
              </a:ext>
            </a:extLst>
          </p:cNvPr>
          <p:cNvSpPr/>
          <p:nvPr/>
        </p:nvSpPr>
        <p:spPr>
          <a:xfrm>
            <a:off x="7502385" y="3312363"/>
            <a:ext cx="250065" cy="113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75A1D5F-7A7B-4DA5-B7CD-022E592FAD67}"/>
              </a:ext>
            </a:extLst>
          </p:cNvPr>
          <p:cNvSpPr/>
          <p:nvPr/>
        </p:nvSpPr>
        <p:spPr>
          <a:xfrm>
            <a:off x="5388479" y="4895878"/>
            <a:ext cx="4285725" cy="4836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E601FC-893E-48CA-8E47-441A31F07B3A}"/>
              </a:ext>
            </a:extLst>
          </p:cNvPr>
          <p:cNvSpPr/>
          <p:nvPr/>
        </p:nvSpPr>
        <p:spPr>
          <a:xfrm>
            <a:off x="5044054" y="4888979"/>
            <a:ext cx="299985" cy="113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EC9A0D-CCF5-471A-BDDB-C9C4699A9B69}"/>
              </a:ext>
            </a:extLst>
          </p:cNvPr>
          <p:cNvSpPr txBox="1"/>
          <p:nvPr/>
        </p:nvSpPr>
        <p:spPr>
          <a:xfrm>
            <a:off x="9352134" y="3655152"/>
            <a:ext cx="1877726" cy="236347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C00000"/>
                </a:solidFill>
              </a:rPr>
              <a:t>*</a:t>
            </a:r>
            <a:r>
              <a:rPr lang="ko-KR" altLang="en-US" sz="700" dirty="0">
                <a:solidFill>
                  <a:srgbClr val="C00000"/>
                </a:solidFill>
              </a:rPr>
              <a:t>썸네일 </a:t>
            </a:r>
            <a:r>
              <a:rPr lang="ko-KR" altLang="en-US" sz="700" dirty="0" err="1">
                <a:solidFill>
                  <a:srgbClr val="C00000"/>
                </a:solidFill>
              </a:rPr>
              <a:t>대체텍스트</a:t>
            </a:r>
            <a:r>
              <a:rPr lang="ko-KR" altLang="en-US" sz="700" dirty="0">
                <a:solidFill>
                  <a:srgbClr val="C00000"/>
                </a:solidFill>
              </a:rPr>
              <a:t> 둘다 동일하게 작성</a:t>
            </a:r>
            <a:endParaRPr lang="en-US" altLang="ko-KR" sz="7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DBF849-0F6B-4937-8929-B1741483FE37}"/>
              </a:ext>
            </a:extLst>
          </p:cNvPr>
          <p:cNvSpPr txBox="1"/>
          <p:nvPr/>
        </p:nvSpPr>
        <p:spPr>
          <a:xfrm>
            <a:off x="7333426" y="5208729"/>
            <a:ext cx="2580631" cy="25391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C00000"/>
                </a:solidFill>
              </a:rPr>
              <a:t>*</a:t>
            </a:r>
            <a:r>
              <a:rPr lang="ko-KR" altLang="en-US" sz="700" dirty="0" err="1">
                <a:solidFill>
                  <a:srgbClr val="C00000"/>
                </a:solidFill>
              </a:rPr>
              <a:t>디스크립션</a:t>
            </a:r>
            <a:r>
              <a:rPr lang="en-US" altLang="ko-KR" sz="700" dirty="0">
                <a:solidFill>
                  <a:srgbClr val="C00000"/>
                </a:solidFill>
              </a:rPr>
              <a:t> – SEO </a:t>
            </a:r>
            <a:r>
              <a:rPr lang="ko-KR" altLang="en-US" sz="700" dirty="0" err="1">
                <a:solidFill>
                  <a:srgbClr val="C00000"/>
                </a:solidFill>
              </a:rPr>
              <a:t>디스크립션과</a:t>
            </a:r>
            <a:r>
              <a:rPr lang="ko-KR" altLang="en-US" sz="700" dirty="0">
                <a:solidFill>
                  <a:srgbClr val="C00000"/>
                </a:solidFill>
              </a:rPr>
              <a:t> 동일하게 작성</a:t>
            </a:r>
            <a:endParaRPr lang="en-US" altLang="ko-KR" sz="7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5A1D5F-7A7B-4DA5-B7CD-022E592FAD67}"/>
              </a:ext>
            </a:extLst>
          </p:cNvPr>
          <p:cNvSpPr/>
          <p:nvPr/>
        </p:nvSpPr>
        <p:spPr>
          <a:xfrm>
            <a:off x="5388479" y="4464362"/>
            <a:ext cx="4285725" cy="2334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1E601FC-893E-48CA-8E47-441A31F07B3A}"/>
              </a:ext>
            </a:extLst>
          </p:cNvPr>
          <p:cNvSpPr/>
          <p:nvPr/>
        </p:nvSpPr>
        <p:spPr>
          <a:xfrm>
            <a:off x="5044054" y="4457463"/>
            <a:ext cx="299985" cy="113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773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92F0E1-D1E5-4558-A5A9-A3127899735C}"/>
              </a:ext>
            </a:extLst>
          </p:cNvPr>
          <p:cNvGrpSpPr/>
          <p:nvPr/>
        </p:nvGrpSpPr>
        <p:grpSpPr>
          <a:xfrm>
            <a:off x="3952371" y="1823129"/>
            <a:ext cx="7671255" cy="2702675"/>
            <a:chOff x="336550" y="726325"/>
            <a:chExt cx="11520488" cy="405880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1C82D8B-390D-432F-B800-4736D98C8E27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2D660558-BBA0-4C38-A84D-BA99A3F8CE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1E322B8-6B8B-4966-8DDE-F5520CA6D3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96C2687-7138-41D5-A626-EAF445D2339D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C27CA72-A20F-4EB1-9BAD-89D5F45B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5946" y="803727"/>
              <a:ext cx="6721248" cy="3892493"/>
            </a:xfrm>
            <a:prstGeom prst="rect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B5207BD-8748-4E33-924B-4E3E8B6D8F30}"/>
                </a:ext>
              </a:extLst>
            </p:cNvPr>
            <p:cNvSpPr/>
            <p:nvPr/>
          </p:nvSpPr>
          <p:spPr>
            <a:xfrm>
              <a:off x="2522929" y="1131480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8FA7C3-2B05-44C9-B769-35521C9202DE}"/>
                </a:ext>
              </a:extLst>
            </p:cNvPr>
            <p:cNvSpPr/>
            <p:nvPr/>
          </p:nvSpPr>
          <p:spPr>
            <a:xfrm>
              <a:off x="8027732" y="2373477"/>
              <a:ext cx="375541" cy="18767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6F9A58A-E0CC-4F66-841F-329D53F0C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7369" y="1427412"/>
              <a:ext cx="6395556" cy="604985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7130F3-BE25-4225-99F0-D427D388D186}"/>
                </a:ext>
              </a:extLst>
            </p:cNvPr>
            <p:cNvSpPr/>
            <p:nvPr/>
          </p:nvSpPr>
          <p:spPr>
            <a:xfrm>
              <a:off x="2719115" y="1141840"/>
              <a:ext cx="6436190" cy="174106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C8FD12-4311-4E05-8A4C-732A9CC7E13D}"/>
                </a:ext>
              </a:extLst>
            </p:cNvPr>
            <p:cNvSpPr/>
            <p:nvPr/>
          </p:nvSpPr>
          <p:spPr>
            <a:xfrm>
              <a:off x="2769281" y="1672683"/>
              <a:ext cx="5839460" cy="359714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0B51145D-3E92-4AE6-92E9-27BAFC3540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474721" y="2032398"/>
              <a:ext cx="4436407" cy="672703"/>
            </a:xfrm>
            <a:prstGeom prst="bentConnector3">
              <a:avLst>
                <a:gd name="adj1" fmla="val 99982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85BED59-25F2-4D82-A42C-D10D66033006}"/>
                </a:ext>
              </a:extLst>
            </p:cNvPr>
            <p:cNvSpPr/>
            <p:nvPr/>
          </p:nvSpPr>
          <p:spPr>
            <a:xfrm>
              <a:off x="3673340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E43A638-DE37-42A8-A41E-C5F696DE036B}"/>
                </a:ext>
              </a:extLst>
            </p:cNvPr>
            <p:cNvSpPr/>
            <p:nvPr/>
          </p:nvSpPr>
          <p:spPr>
            <a:xfrm>
              <a:off x="4815335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2BA51E3-9DBA-4DF2-91FB-DB7C50B5F8E6}"/>
                </a:ext>
              </a:extLst>
            </p:cNvPr>
            <p:cNvSpPr/>
            <p:nvPr/>
          </p:nvSpPr>
          <p:spPr>
            <a:xfrm>
              <a:off x="6233027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3669E62-BF11-440D-9CA1-22EAFE2D8137}"/>
                </a:ext>
              </a:extLst>
            </p:cNvPr>
            <p:cNvSpPr/>
            <p:nvPr/>
          </p:nvSpPr>
          <p:spPr>
            <a:xfrm>
              <a:off x="7641613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제목 1">
            <a:extLst>
              <a:ext uri="{FF2B5EF4-FFF2-40B4-BE49-F238E27FC236}">
                <a16:creationId xmlns:a16="http://schemas.microsoft.com/office/drawing/2014/main" id="{B4B80FB1-34E8-4BA0-9B8F-022AD8F2D166}"/>
              </a:ext>
            </a:extLst>
          </p:cNvPr>
          <p:cNvSpPr txBox="1">
            <a:spLocks/>
          </p:cNvSpPr>
          <p:nvPr/>
        </p:nvSpPr>
        <p:spPr>
          <a:xfrm>
            <a:off x="397932" y="1393244"/>
            <a:ext cx="3199654" cy="428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매핑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버튼 클릭 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ROW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추가되며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Row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카테고리를 추가로 등록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구분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일반제품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슈퍼 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 제품 슈퍼 카테고리 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 제품 카테고리 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서브 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X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**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카테고리 매핑 방식은 </a:t>
            </a:r>
            <a: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39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슬라이드 확인 필수</a:t>
            </a:r>
            <a: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050" b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244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B4B80FB1-34E8-4BA0-9B8F-022AD8F2D166}"/>
              </a:ext>
            </a:extLst>
          </p:cNvPr>
          <p:cNvSpPr txBox="1">
            <a:spLocks/>
          </p:cNvSpPr>
          <p:nvPr/>
        </p:nvSpPr>
        <p:spPr>
          <a:xfrm>
            <a:off x="397933" y="682114"/>
            <a:ext cx="11690603" cy="622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**</a:t>
            </a:r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매핑 방식</a:t>
            </a:r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매핑 영역에 반드시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 이상 추가 부탁드립니다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	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예외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 내 제품이 전혀 등장하지 않는 경우	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https://www.lge.co.kr/story/trend/new-lge-vi	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https://www.lge.co.kr/story/lge-news/about-lg-ambassadors2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모델구분은 일반제품으로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슈퍼 카테고리는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 </a:t>
            </a:r>
            <a:r>
              <a:rPr lang="en-US" altLang="ko-KR" sz="105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Objet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Collection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 아닌 일반 제품 카테고리로 등록	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예외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오브제컬렉션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전용 콘텐츠로 일반 카테고리 매핑 불가한 경우 사용	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https://www.lge.co.kr/story/user-guide/objetcollection-change-panel-guide	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https://www.lge.co.kr/story/only-and-best/objettypes	</a:t>
            </a:r>
          </a:p>
          <a:p>
            <a:pPr>
              <a:lnSpc>
                <a:spcPct val="150000"/>
              </a:lnSpc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구독 관련 콘텐츠도 우선 일반제품으로 매핑 진행 	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예외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카테고리 관련이 아닌 구독 전용 콘텐츠이거나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합당한 요청이 있는 경우 한정적으로 사용	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https://www.lge.co.kr/story/hands-on-reviews/lglife-blog-ovens-2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케어서비스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구독 리뷰 콘텐츠	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추후 카테고리 변경 요청할 수 있음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	</a:t>
            </a:r>
          </a:p>
          <a:p>
            <a:pPr>
              <a:lnSpc>
                <a:spcPct val="150000"/>
              </a:lnSpc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서브카테고리까지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반드시 등록하는 것을 원칙으로 함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존재하지 않는 경우 제외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콘텐츠에 포함된 모든 카테고리를 매핑하되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순서는 중요도 순으로 정리 필요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(1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 등록된 카테고리로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PLP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 </a:t>
            </a:r>
            <a:r>
              <a:rPr lang="ko-KR" altLang="en-US" sz="105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보여짐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	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서브카테고리가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여러 개일 시 모두 매핑 필요	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e.g.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냉장고 구매가이드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	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냉장고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&gt;STEM,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상냉장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하냉동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양문형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일반형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페어설치키트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무드업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냉장고 세트 	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컨버터블 패키지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냉장전용고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냉동전용고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페어설치키트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컨버터블 패키지 세트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체계가 변경되거나 추가되는 경우 해당 사항 반영 필요	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e.g.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스탠바이미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서브카테고리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-&gt;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	</a:t>
            </a:r>
          </a:p>
        </p:txBody>
      </p:sp>
    </p:spTree>
    <p:extLst>
      <p:ext uri="{BB962C8B-B14F-4D97-AF65-F5344CB8AC3E}">
        <p14:creationId xmlns:p14="http://schemas.microsoft.com/office/powerpoint/2010/main" val="179226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24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년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10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월 스토리 개편 관련 업데이트 사항</a:t>
            </a: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3" y="614249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CMS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와 </a:t>
            </a:r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Experience Studio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에서 </a:t>
            </a:r>
            <a:r>
              <a:rPr lang="ko-KR" altLang="en-US" sz="1400" b="0" dirty="0" err="1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어셋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 등록 및 페이지 제작시에 신규 </a:t>
            </a:r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IA 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폴더에 적재해주시면 됩니다</a:t>
            </a:r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.</a:t>
            </a:r>
          </a:p>
          <a:p>
            <a:r>
              <a:rPr lang="en-US" altLang="ko-KR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* TV</a:t>
            </a:r>
            <a:r>
              <a:rPr lang="ko-KR" altLang="en-US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광고</a:t>
            </a:r>
            <a:r>
              <a:rPr lang="en-US" altLang="ko-KR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수상내역은 </a:t>
            </a:r>
            <a:r>
              <a:rPr lang="en-US" altLang="ko-KR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CMS</a:t>
            </a:r>
            <a:r>
              <a:rPr lang="ko-KR" altLang="en-US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에서 직접 등록하여 </a:t>
            </a:r>
            <a:r>
              <a:rPr lang="en-US" altLang="ko-KR" b="0" dirty="0" err="1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estudio</a:t>
            </a:r>
            <a:r>
              <a:rPr lang="ko-KR" altLang="en-US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에는 경로 별도 생성하지 않음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34A138-C309-4E58-90AA-81A6AB3C0B6B}"/>
              </a:ext>
            </a:extLst>
          </p:cNvPr>
          <p:cNvSpPr txBox="1"/>
          <p:nvPr/>
        </p:nvSpPr>
        <p:spPr>
          <a:xfrm>
            <a:off x="2772027" y="138441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&lt;CMS&gt;</a:t>
            </a:r>
            <a:endParaRPr lang="ko-KR" alt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529EB0-7F1D-4515-AB42-41779ADD273A}"/>
              </a:ext>
            </a:extLst>
          </p:cNvPr>
          <p:cNvSpPr txBox="1"/>
          <p:nvPr/>
        </p:nvSpPr>
        <p:spPr>
          <a:xfrm>
            <a:off x="8255871" y="1384411"/>
            <a:ext cx="1643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&lt;Experience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Studio&gt;</a:t>
            </a:r>
            <a:endParaRPr lang="ko-KR" altLang="en-US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1E7C2-2E04-44EF-834B-06BE1BCA7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01" y="1797101"/>
            <a:ext cx="5635856" cy="439021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EA3AFF-39B1-4301-9087-66A5DD0043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9"/>
          <a:stretch/>
        </p:blipFill>
        <p:spPr>
          <a:xfrm>
            <a:off x="6259643" y="1797101"/>
            <a:ext cx="5635856" cy="439021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CBB91D-E8F8-4153-BB1D-7C54A4E6E5F3}"/>
              </a:ext>
            </a:extLst>
          </p:cNvPr>
          <p:cNvSpPr/>
          <p:nvPr/>
        </p:nvSpPr>
        <p:spPr>
          <a:xfrm>
            <a:off x="500513" y="2752825"/>
            <a:ext cx="818147" cy="250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AA46A6-E269-40CA-9298-695137BAFD58}"/>
              </a:ext>
            </a:extLst>
          </p:cNvPr>
          <p:cNvSpPr/>
          <p:nvPr/>
        </p:nvSpPr>
        <p:spPr>
          <a:xfrm>
            <a:off x="500513" y="3303871"/>
            <a:ext cx="818147" cy="3922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EB4C65-DF3B-4EE5-AEAA-438605395C75}"/>
              </a:ext>
            </a:extLst>
          </p:cNvPr>
          <p:cNvSpPr/>
          <p:nvPr/>
        </p:nvSpPr>
        <p:spPr>
          <a:xfrm>
            <a:off x="500513" y="4104308"/>
            <a:ext cx="818147" cy="250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E33594-4A88-4C2F-9225-F0398CEB2E7F}"/>
              </a:ext>
            </a:extLst>
          </p:cNvPr>
          <p:cNvSpPr/>
          <p:nvPr/>
        </p:nvSpPr>
        <p:spPr>
          <a:xfrm>
            <a:off x="500513" y="4772397"/>
            <a:ext cx="818147" cy="250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E98F0B-8762-42F0-BFF4-34FFBFC8BEC1}"/>
              </a:ext>
            </a:extLst>
          </p:cNvPr>
          <p:cNvSpPr/>
          <p:nvPr/>
        </p:nvSpPr>
        <p:spPr>
          <a:xfrm>
            <a:off x="500513" y="5315357"/>
            <a:ext cx="818147" cy="1251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DB3AC0-F42F-4064-874E-EDE83D9CDC67}"/>
              </a:ext>
            </a:extLst>
          </p:cNvPr>
          <p:cNvSpPr/>
          <p:nvPr/>
        </p:nvSpPr>
        <p:spPr>
          <a:xfrm>
            <a:off x="6439302" y="3910391"/>
            <a:ext cx="818147" cy="1251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38099A-DCE3-4E6C-B5CE-BA2FA551B257}"/>
              </a:ext>
            </a:extLst>
          </p:cNvPr>
          <p:cNvSpPr/>
          <p:nvPr/>
        </p:nvSpPr>
        <p:spPr>
          <a:xfrm>
            <a:off x="6439301" y="4381708"/>
            <a:ext cx="818147" cy="3922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C1690-8324-4F75-B309-41F6036F4AA0}"/>
              </a:ext>
            </a:extLst>
          </p:cNvPr>
          <p:cNvSpPr/>
          <p:nvPr/>
        </p:nvSpPr>
        <p:spPr>
          <a:xfrm>
            <a:off x="6439302" y="5145181"/>
            <a:ext cx="818147" cy="250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2239FF-2D69-43B1-9F0A-ED980B80F03E}"/>
              </a:ext>
            </a:extLst>
          </p:cNvPr>
          <p:cNvSpPr/>
          <p:nvPr/>
        </p:nvSpPr>
        <p:spPr>
          <a:xfrm>
            <a:off x="6439302" y="5758470"/>
            <a:ext cx="818147" cy="1251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90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278439" y="1438361"/>
            <a:ext cx="3327290" cy="272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0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매핑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0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맵핑 창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버튼 클릭 시 모델 선택 팝업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구분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매핑에서 선택한 카테고리와 동일하게 선택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버튼 클릭 시 하단에 제품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List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해당되는 제품 선택 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선택한 제품 확인 후 제출 버튼 클릭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제출 버튼 클릭 시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모델 매핑 리스트에 모델 추가 됨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059099-C7B0-45FE-9F49-B22F1AB764C8}"/>
              </a:ext>
            </a:extLst>
          </p:cNvPr>
          <p:cNvGrpSpPr/>
          <p:nvPr/>
        </p:nvGrpSpPr>
        <p:grpSpPr>
          <a:xfrm>
            <a:off x="3797488" y="1792273"/>
            <a:ext cx="7887960" cy="2756720"/>
            <a:chOff x="243345" y="726325"/>
            <a:chExt cx="11613693" cy="405880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5462691-F65A-4C28-A06D-3BB9ABAEAB11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FC0C41F2-D3D5-4C85-A8B1-7DAB69B1C2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88732BF6-8866-4FFD-BC6B-4036588E94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2DD587-AE67-4966-BE08-E2217BFB1E62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FA41446-EEA2-4DDD-A770-671656D3537B}"/>
                </a:ext>
              </a:extLst>
            </p:cNvPr>
            <p:cNvGrpSpPr/>
            <p:nvPr/>
          </p:nvGrpSpPr>
          <p:grpSpPr>
            <a:xfrm>
              <a:off x="378516" y="803727"/>
              <a:ext cx="5580458" cy="3530148"/>
              <a:chOff x="378516" y="803727"/>
              <a:chExt cx="6721248" cy="3892494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51528B3-FA89-4A0E-AA01-F7CD702F0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16" y="803727"/>
                <a:ext cx="6721248" cy="3892493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0D50FA5-D0B8-4E93-A267-0CD5FB307F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9540"/>
              <a:stretch/>
            </p:blipFill>
            <p:spPr>
              <a:xfrm>
                <a:off x="392430" y="1112431"/>
                <a:ext cx="6702620" cy="3583790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E1B528-5180-4D94-942E-AC0B6CE2EBC3}"/>
                </a:ext>
              </a:extLst>
            </p:cNvPr>
            <p:cNvSpPr/>
            <p:nvPr/>
          </p:nvSpPr>
          <p:spPr>
            <a:xfrm>
              <a:off x="243345" y="109563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94A054-4B53-4007-814F-DDB5B20BB547}"/>
                </a:ext>
              </a:extLst>
            </p:cNvPr>
            <p:cNvSpPr/>
            <p:nvPr/>
          </p:nvSpPr>
          <p:spPr>
            <a:xfrm>
              <a:off x="439531" y="1105997"/>
              <a:ext cx="5359103" cy="164196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426A545-6948-40D4-B483-ED21F9F58A2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915424" y="1014201"/>
              <a:ext cx="1553554" cy="1414913"/>
            </a:xfrm>
            <a:prstGeom prst="bentConnector3">
              <a:avLst>
                <a:gd name="adj1" fmla="val 100030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378351-4E93-4F79-80F1-C34548E01078}"/>
                </a:ext>
              </a:extLst>
            </p:cNvPr>
            <p:cNvSpPr/>
            <p:nvPr/>
          </p:nvSpPr>
          <p:spPr>
            <a:xfrm>
              <a:off x="4796974" y="2309150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59A23CF-3E35-4B72-B64D-DC6397F18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9656" y="778327"/>
              <a:ext cx="5349200" cy="3981404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D3FCDF-1DFF-425C-BD99-E15D4FF721A3}"/>
                </a:ext>
              </a:extLst>
            </p:cNvPr>
            <p:cNvSpPr/>
            <p:nvPr/>
          </p:nvSpPr>
          <p:spPr>
            <a:xfrm>
              <a:off x="9569556" y="3048373"/>
              <a:ext cx="37554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76F7FDC-3FC3-481A-B819-E955DE61558B}"/>
                </a:ext>
              </a:extLst>
            </p:cNvPr>
            <p:cNvSpPr/>
            <p:nvPr/>
          </p:nvSpPr>
          <p:spPr>
            <a:xfrm>
              <a:off x="6205973" y="1261720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FC890EA-652A-4051-9588-AAE13CECC376}"/>
                </a:ext>
              </a:extLst>
            </p:cNvPr>
            <p:cNvSpPr/>
            <p:nvPr/>
          </p:nvSpPr>
          <p:spPr>
            <a:xfrm>
              <a:off x="10880031" y="1356358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8CA561E-F059-49FB-ACF6-2BF40AE8230D}"/>
                </a:ext>
              </a:extLst>
            </p:cNvPr>
            <p:cNvSpPr/>
            <p:nvPr/>
          </p:nvSpPr>
          <p:spPr>
            <a:xfrm>
              <a:off x="6775197" y="2000250"/>
              <a:ext cx="4759578" cy="91198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BAF39DA9-4D98-4100-B674-2D6A68B8D8D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962775" y="1617696"/>
              <a:ext cx="3883042" cy="382553"/>
            </a:xfrm>
            <a:prstGeom prst="bentConnector3">
              <a:avLst>
                <a:gd name="adj1" fmla="val 100041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A41FC33-0B42-4810-897D-6529B1FCB67D}"/>
                </a:ext>
              </a:extLst>
            </p:cNvPr>
            <p:cNvSpPr/>
            <p:nvPr/>
          </p:nvSpPr>
          <p:spPr>
            <a:xfrm>
              <a:off x="6234700" y="2147533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8002293-DA7D-4823-AF62-559E3CF0EFC3}"/>
                </a:ext>
              </a:extLst>
            </p:cNvPr>
            <p:cNvSpPr/>
            <p:nvPr/>
          </p:nvSpPr>
          <p:spPr>
            <a:xfrm>
              <a:off x="11216776" y="4302545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7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710252-276F-436F-99B0-E4BE334C208E}"/>
              </a:ext>
            </a:extLst>
          </p:cNvPr>
          <p:cNvSpPr/>
          <p:nvPr/>
        </p:nvSpPr>
        <p:spPr>
          <a:xfrm>
            <a:off x="278439" y="4597846"/>
            <a:ext cx="6096000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5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**</a:t>
            </a:r>
            <a:r>
              <a:rPr lang="ko-KR" altLang="en-US" sz="105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매핑 방식</a:t>
            </a:r>
            <a:endParaRPr lang="en-US" altLang="ko-KR" sz="105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05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제품이 콘텐츠 내 노출되는 경우 반드시 매핑 부탁드립니다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05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매핑된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카테고리 또는 </a:t>
            </a:r>
            <a:r>
              <a:rPr lang="ko-KR" altLang="en-US" sz="105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서브카테고리에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해당하는 모델을 모두 선택하여 추가해주시면 됩니다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예외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동일 카테고리지만 </a:t>
            </a:r>
            <a:r>
              <a:rPr lang="ko-KR" altLang="en-US" sz="105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폼팩터나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기능이 상이한 경우 제외</a:t>
            </a:r>
          </a:p>
          <a:p>
            <a:pPr>
              <a:lnSpc>
                <a:spcPct val="100000"/>
              </a:lnSpc>
            </a:pP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TV/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오디오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&gt;TV&gt;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라이프스타일 스크린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해당하는 모델 라인만 매핑 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룸앤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TV, </a:t>
            </a:r>
            <a:r>
              <a:rPr lang="ko-KR" altLang="en-US" sz="105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포제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Flex 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sz="105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단종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미판매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판매대기 등 모델상태 상관 없이 모두 </a:t>
            </a:r>
            <a:r>
              <a:rPr lang="ko-KR" altLang="en-US" sz="105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매핑해주시면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됩니다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05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신규 모델이 출시한 경우 자동으로 </a:t>
            </a:r>
            <a:r>
              <a:rPr lang="ko-KR" altLang="en-US" sz="105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매핑되지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않아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주기적으로 업데이트 필요합니다</a:t>
            </a:r>
            <a:r>
              <a:rPr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EB9E23-6FE8-4D6B-9470-D2FAAEBE5621}"/>
              </a:ext>
            </a:extLst>
          </p:cNvPr>
          <p:cNvSpPr/>
          <p:nvPr/>
        </p:nvSpPr>
        <p:spPr>
          <a:xfrm>
            <a:off x="278439" y="4564141"/>
            <a:ext cx="5166016" cy="1937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61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1" y="873418"/>
            <a:ext cx="3288551" cy="428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 매핑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버튼 클릭 시 태그 선택 팝업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대분류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버튼 클릭 시 하단에 태그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List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해당되는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태그명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선택 후 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▼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클릭하면 하단에 선택한 태그 목록 추가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선택한 태그 확인 후 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제출 버튼 클릭 하면 태그 매핑 리스트에 태그 추가 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** 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 매핑 방식은 </a:t>
            </a:r>
            <a:r>
              <a:rPr lang="en-US" altLang="ko-KR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42</a:t>
            </a:r>
            <a:r>
              <a:rPr lang="ko-KR" altLang="en-US" sz="105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슬라이드 확인하여 진행 필수</a:t>
            </a:r>
            <a:endParaRPr lang="en-US" altLang="ko-KR" sz="1050" b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66E359-3D4F-4FB6-9DC1-C6C30B5C3501}"/>
              </a:ext>
            </a:extLst>
          </p:cNvPr>
          <p:cNvGrpSpPr/>
          <p:nvPr/>
        </p:nvGrpSpPr>
        <p:grpSpPr>
          <a:xfrm>
            <a:off x="3921340" y="1953887"/>
            <a:ext cx="7733318" cy="2702675"/>
            <a:chOff x="243345" y="726325"/>
            <a:chExt cx="11613693" cy="405880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12A796-E596-40B3-8853-A4CE10686601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B08613FF-42D3-4FC0-9715-58E5C929C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0D432FE-4367-496D-B1C6-11902E040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852A32-AF16-4AAD-83BA-1A3A6331BDBB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ACB7ADA-7196-4C37-8662-C4BCB8EB04BA}"/>
                </a:ext>
              </a:extLst>
            </p:cNvPr>
            <p:cNvGrpSpPr/>
            <p:nvPr/>
          </p:nvGrpSpPr>
          <p:grpSpPr>
            <a:xfrm>
              <a:off x="378516" y="803727"/>
              <a:ext cx="5580458" cy="3530148"/>
              <a:chOff x="378516" y="803727"/>
              <a:chExt cx="6721248" cy="3892494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68745DBF-C571-41E8-9219-0B169D898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16" y="803727"/>
                <a:ext cx="6721248" cy="3892493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9636864-0751-4B5D-A31A-48B9792A1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9540"/>
              <a:stretch/>
            </p:blipFill>
            <p:spPr>
              <a:xfrm>
                <a:off x="392430" y="1112431"/>
                <a:ext cx="6702620" cy="3583790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1CC48C-4AA5-43A4-9C1A-196E72139AF9}"/>
                </a:ext>
              </a:extLst>
            </p:cNvPr>
            <p:cNvSpPr/>
            <p:nvPr/>
          </p:nvSpPr>
          <p:spPr>
            <a:xfrm>
              <a:off x="243345" y="272123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DDFC5A2-8A6D-4E26-9369-F7823D01C5E5}"/>
                </a:ext>
              </a:extLst>
            </p:cNvPr>
            <p:cNvSpPr/>
            <p:nvPr/>
          </p:nvSpPr>
          <p:spPr>
            <a:xfrm>
              <a:off x="439531" y="2731597"/>
              <a:ext cx="5359103" cy="15709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F40D16C4-41F5-4B45-8C71-F12533F6E79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17397" y="1770597"/>
              <a:ext cx="3143321" cy="1408626"/>
            </a:xfrm>
            <a:prstGeom prst="bentConnector3">
              <a:avLst>
                <a:gd name="adj1" fmla="val 99666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B5F7DC-3C5C-437E-ABA7-645A1047DA6F}"/>
                </a:ext>
              </a:extLst>
            </p:cNvPr>
            <p:cNvSpPr/>
            <p:nvPr/>
          </p:nvSpPr>
          <p:spPr>
            <a:xfrm>
              <a:off x="4796974" y="386815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6FEE7C8-2546-4789-AB89-6C691163DF59}"/>
                </a:ext>
              </a:extLst>
            </p:cNvPr>
            <p:cNvSpPr/>
            <p:nvPr/>
          </p:nvSpPr>
          <p:spPr>
            <a:xfrm>
              <a:off x="10800276" y="981468"/>
              <a:ext cx="375541" cy="170224"/>
            </a:xfrm>
            <a:prstGeom prst="rect">
              <a:avLst/>
            </a:prstGeom>
            <a:solidFill>
              <a:srgbClr val="FF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5-3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46D7A9E-D586-45F6-8AB6-823967328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3371" y="803727"/>
              <a:ext cx="5359098" cy="346134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5E83213-DAB5-487A-AF29-18B95F81548C}"/>
                </a:ext>
              </a:extLst>
            </p:cNvPr>
            <p:cNvSpPr/>
            <p:nvPr/>
          </p:nvSpPr>
          <p:spPr>
            <a:xfrm>
              <a:off x="9578635" y="2616483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86B0AA9-0358-4F5F-82E9-7504AAC0662B}"/>
                </a:ext>
              </a:extLst>
            </p:cNvPr>
            <p:cNvSpPr/>
            <p:nvPr/>
          </p:nvSpPr>
          <p:spPr>
            <a:xfrm>
              <a:off x="6246023" y="1155473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B725C38-B2E2-4EC4-B22C-BE75EA28127D}"/>
                </a:ext>
              </a:extLst>
            </p:cNvPr>
            <p:cNvSpPr/>
            <p:nvPr/>
          </p:nvSpPr>
          <p:spPr>
            <a:xfrm>
              <a:off x="6757588" y="1627388"/>
              <a:ext cx="4642179" cy="91198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D6945C8-2B48-4AE6-A51F-AB8B196782F9}"/>
                </a:ext>
              </a:extLst>
            </p:cNvPr>
            <p:cNvSpPr/>
            <p:nvPr/>
          </p:nvSpPr>
          <p:spPr>
            <a:xfrm>
              <a:off x="6230651" y="1750967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11922D-095B-4CF5-8034-8705BA421F2A}"/>
                </a:ext>
              </a:extLst>
            </p:cNvPr>
            <p:cNvSpPr/>
            <p:nvPr/>
          </p:nvSpPr>
          <p:spPr>
            <a:xfrm>
              <a:off x="11228742" y="3829041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7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145BC07-DB50-4C89-8F28-10C457EA77E0}"/>
                </a:ext>
              </a:extLst>
            </p:cNvPr>
            <p:cNvSpPr/>
            <p:nvPr/>
          </p:nvSpPr>
          <p:spPr>
            <a:xfrm>
              <a:off x="10775239" y="981468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61C2F2F-DF9E-4DE5-BCE5-235B80297F48}"/>
                </a:ext>
              </a:extLst>
            </p:cNvPr>
            <p:cNvGrpSpPr/>
            <p:nvPr/>
          </p:nvGrpSpPr>
          <p:grpSpPr>
            <a:xfrm>
              <a:off x="7081838" y="1311570"/>
              <a:ext cx="3905067" cy="315818"/>
              <a:chOff x="7081838" y="1311570"/>
              <a:chExt cx="3905067" cy="315818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BBC0859-ECA5-4008-A3CC-32C1A38196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1838" y="1394277"/>
                <a:ext cx="3905067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467D222-0E84-4613-BA11-26221B6BD9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86903" y="1311570"/>
                <a:ext cx="1" cy="82707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3417F63C-D431-4295-87A5-437AF58C6AB0}"/>
                  </a:ext>
                </a:extLst>
              </p:cNvPr>
              <p:cNvCxnSpPr/>
              <p:nvPr/>
            </p:nvCxnSpPr>
            <p:spPr>
              <a:xfrm>
                <a:off x="7081838" y="1394277"/>
                <a:ext cx="0" cy="2331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04738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C2FBDB-04CC-46E9-91F2-94BC7BD23913}"/>
              </a:ext>
            </a:extLst>
          </p:cNvPr>
          <p:cNvSpPr/>
          <p:nvPr/>
        </p:nvSpPr>
        <p:spPr>
          <a:xfrm>
            <a:off x="573248" y="739949"/>
            <a:ext cx="1075189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** </a:t>
            </a:r>
            <a:r>
              <a:rPr lang="ko-KR" altLang="en-US" sz="1400" b="1" dirty="0"/>
              <a:t>태그 운영 방식</a:t>
            </a:r>
            <a:endParaRPr lang="en-US" altLang="ko-KR" sz="1400" b="1" dirty="0"/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050" b="1" dirty="0"/>
              <a:t>* 태그 운영 현황	</a:t>
            </a:r>
            <a:r>
              <a:rPr lang="ko-KR" altLang="en-US" sz="1050" dirty="0"/>
              <a:t>		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다음 대분류를 기준으로 운영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퀵메뉴</a:t>
            </a:r>
            <a:r>
              <a:rPr lang="ko-KR" altLang="en-US" sz="1050" dirty="0"/>
              <a:t> 운영</a:t>
            </a:r>
            <a:r>
              <a:rPr lang="en-US" altLang="ko-KR" sz="1050" dirty="0"/>
              <a:t>, </a:t>
            </a:r>
            <a:r>
              <a:rPr lang="ko-KR" altLang="en-US" sz="1050" dirty="0"/>
              <a:t>라이프</a:t>
            </a:r>
            <a:r>
              <a:rPr lang="en-US" altLang="ko-KR" sz="1050" dirty="0"/>
              <a:t>, </a:t>
            </a:r>
            <a:r>
              <a:rPr lang="ko-KR" altLang="en-US" sz="1050" dirty="0"/>
              <a:t>기타 주제</a:t>
            </a:r>
            <a:r>
              <a:rPr lang="en-US" altLang="ko-KR" sz="1050" dirty="0"/>
              <a:t>/</a:t>
            </a:r>
            <a:r>
              <a:rPr lang="ko-KR" altLang="en-US" sz="1050" dirty="0"/>
              <a:t>소재</a:t>
            </a:r>
            <a:r>
              <a:rPr lang="en-US" altLang="ko-KR" sz="1050" dirty="0"/>
              <a:t>, </a:t>
            </a:r>
            <a:r>
              <a:rPr lang="ko-KR" altLang="en-US" sz="1050" dirty="0"/>
              <a:t>제품연계</a:t>
            </a:r>
            <a:r>
              <a:rPr lang="en-US" altLang="ko-KR" sz="1050" dirty="0"/>
              <a:t>, </a:t>
            </a:r>
            <a:r>
              <a:rPr lang="ko-KR" altLang="en-US" sz="1050" dirty="0"/>
              <a:t>컨텐츠 시리즈</a:t>
            </a:r>
            <a:r>
              <a:rPr lang="en-US" altLang="ko-KR" sz="1050" dirty="0"/>
              <a:t>/</a:t>
            </a:r>
            <a:r>
              <a:rPr lang="ko-KR" altLang="en-US" sz="1050" dirty="0"/>
              <a:t>유형</a:t>
            </a:r>
            <a:r>
              <a:rPr lang="en-US" altLang="ko-KR" sz="1050" dirty="0"/>
              <a:t>, </a:t>
            </a:r>
            <a:r>
              <a:rPr lang="ko-KR" altLang="en-US" sz="1050" dirty="0"/>
              <a:t>브랜드</a:t>
            </a:r>
            <a:r>
              <a:rPr lang="en-US" altLang="ko-KR" sz="1050" dirty="0"/>
              <a:t>/</a:t>
            </a:r>
            <a:r>
              <a:rPr lang="ko-KR" altLang="en-US" sz="1050" dirty="0"/>
              <a:t>서비스명</a:t>
            </a:r>
            <a:r>
              <a:rPr lang="en-US" altLang="ko-KR" sz="1050" dirty="0"/>
              <a:t>, </a:t>
            </a:r>
            <a:r>
              <a:rPr lang="ko-KR" altLang="en-US" sz="1050" dirty="0"/>
              <a:t>제휴사</a:t>
            </a:r>
            <a:r>
              <a:rPr lang="en-US" altLang="ko-KR" sz="1050" dirty="0"/>
              <a:t>, </a:t>
            </a:r>
            <a:r>
              <a:rPr lang="ko-KR" altLang="en-US" sz="1050" dirty="0"/>
              <a:t>제품 </a:t>
            </a:r>
            <a:r>
              <a:rPr lang="ko-KR" altLang="en-US" sz="1050" dirty="0" err="1"/>
              <a:t>펫네임</a:t>
            </a:r>
            <a:r>
              <a:rPr lang="en-US" altLang="ko-KR" sz="1050" dirty="0"/>
              <a:t>/</a:t>
            </a:r>
            <a:r>
              <a:rPr lang="ko-KR" altLang="en-US" sz="1050" dirty="0" err="1"/>
              <a:t>소카테고리</a:t>
            </a:r>
            <a:r>
              <a:rPr lang="ko-KR" altLang="en-US" sz="1050" dirty="0"/>
              <a:t>		</a:t>
            </a:r>
            <a:r>
              <a:rPr lang="en-US" altLang="ko-KR" sz="1050" dirty="0"/>
              <a:t>			</a:t>
            </a:r>
          </a:p>
          <a:p>
            <a:r>
              <a:rPr lang="en-US" altLang="ko-KR" sz="1050" b="1" dirty="0"/>
              <a:t>* </a:t>
            </a:r>
            <a:r>
              <a:rPr lang="ko-KR" altLang="en-US" sz="1050" b="1" dirty="0"/>
              <a:t>태그 등록 방식	</a:t>
            </a:r>
            <a:r>
              <a:rPr lang="ko-KR" altLang="en-US" sz="1050" dirty="0"/>
              <a:t>		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한 컨텐츠당 태그는 최소 </a:t>
            </a:r>
            <a:r>
              <a:rPr lang="en-US" altLang="ko-KR" sz="1050" dirty="0"/>
              <a:t>2</a:t>
            </a:r>
            <a:r>
              <a:rPr lang="ko-KR" altLang="en-US" sz="1050" dirty="0"/>
              <a:t>개</a:t>
            </a:r>
            <a:r>
              <a:rPr lang="en-US" altLang="ko-KR" sz="1050" dirty="0"/>
              <a:t>, </a:t>
            </a:r>
            <a:r>
              <a:rPr lang="ko-KR" altLang="en-US" sz="1050" dirty="0"/>
              <a:t>최대 </a:t>
            </a:r>
            <a:r>
              <a:rPr lang="en-US" altLang="ko-KR" sz="1050" dirty="0"/>
              <a:t>8</a:t>
            </a:r>
            <a:r>
              <a:rPr lang="ko-KR" altLang="en-US" sz="1050" dirty="0"/>
              <a:t>개까지 기입			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제품 관련 태그</a:t>
            </a:r>
            <a:r>
              <a:rPr lang="en-US" altLang="ko-KR" sz="1050" dirty="0"/>
              <a:t>(</a:t>
            </a:r>
            <a:r>
              <a:rPr lang="ko-KR" altLang="en-US" sz="1050" dirty="0" err="1"/>
              <a:t>필수값</a:t>
            </a:r>
            <a:r>
              <a:rPr lang="en-US" altLang="ko-KR" sz="1050" dirty="0"/>
              <a:t>), </a:t>
            </a:r>
            <a:r>
              <a:rPr lang="ko-KR" altLang="en-US" sz="1050" dirty="0"/>
              <a:t>컨텐츠 시리즈</a:t>
            </a:r>
            <a:r>
              <a:rPr lang="en-US" altLang="ko-KR" sz="1050" dirty="0"/>
              <a:t>/</a:t>
            </a:r>
            <a:r>
              <a:rPr lang="ko-KR" altLang="en-US" sz="1050" dirty="0"/>
              <a:t>유형</a:t>
            </a:r>
            <a:r>
              <a:rPr lang="en-US" altLang="ko-KR" sz="1050" dirty="0"/>
              <a:t>, </a:t>
            </a:r>
            <a:r>
              <a:rPr lang="ko-KR" altLang="en-US" sz="1050" dirty="0"/>
              <a:t>컨텐츠 관련 태그 순서로 등록			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신제품 출시 등 필요시 적합한 대분류 하에 신규 등록 후 매핑			</a:t>
            </a:r>
          </a:p>
          <a:p>
            <a:r>
              <a:rPr lang="ko-KR" altLang="en-US" sz="1050" dirty="0"/>
              <a:t>			</a:t>
            </a:r>
          </a:p>
          <a:p>
            <a:r>
              <a:rPr lang="en-US" altLang="ko-KR" sz="1050" b="1" dirty="0"/>
              <a:t>1. (</a:t>
            </a:r>
            <a:r>
              <a:rPr lang="ko-KR" altLang="en-US" sz="1050" b="1" dirty="0" err="1"/>
              <a:t>필수값</a:t>
            </a:r>
            <a:r>
              <a:rPr lang="en-US" altLang="ko-KR" sz="1050" b="1" dirty="0"/>
              <a:t>) </a:t>
            </a:r>
            <a:r>
              <a:rPr lang="ko-KR" altLang="en-US" sz="1050" b="1" dirty="0"/>
              <a:t>제품 관련 태그	</a:t>
            </a:r>
            <a:r>
              <a:rPr lang="ko-KR" altLang="en-US" sz="1050" dirty="0"/>
              <a:t>		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제품 관련 컨텐츠 </a:t>
            </a:r>
            <a:r>
              <a:rPr lang="ko-KR" altLang="en-US" sz="1050" dirty="0" err="1"/>
              <a:t>제작시</a:t>
            </a:r>
            <a:r>
              <a:rPr lang="ko-KR" altLang="en-US" sz="1050" dirty="0"/>
              <a:t> </a:t>
            </a:r>
            <a:r>
              <a:rPr lang="en-US" altLang="ko-KR" sz="1050" dirty="0"/>
              <a:t>1</a:t>
            </a:r>
            <a:r>
              <a:rPr lang="ko-KR" altLang="en-US" sz="1050" dirty="0"/>
              <a:t>개 이상 포함하도록 함			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제품이 등장하지 않는 컨텐츠의 경우 </a:t>
            </a:r>
            <a:r>
              <a:rPr lang="en-US" altLang="ko-KR" sz="1050" dirty="0"/>
              <a:t>'</a:t>
            </a:r>
            <a:r>
              <a:rPr lang="ko-KR" altLang="en-US" sz="1050" dirty="0"/>
              <a:t>기타</a:t>
            </a:r>
            <a:r>
              <a:rPr lang="en-US" altLang="ko-KR" sz="1050" dirty="0"/>
              <a:t>'</a:t>
            </a:r>
            <a:r>
              <a:rPr lang="ko-KR" altLang="en-US" sz="1050" dirty="0"/>
              <a:t>로 우선 매핑</a:t>
            </a:r>
            <a:r>
              <a:rPr lang="en-US" altLang="ko-KR" sz="1050" dirty="0"/>
              <a:t>, </a:t>
            </a:r>
            <a:r>
              <a:rPr lang="ko-KR" altLang="en-US" sz="1050" dirty="0"/>
              <a:t>추후 컨텐츠가 쌓일 시 다른 </a:t>
            </a:r>
            <a:r>
              <a:rPr lang="ko-KR" altLang="en-US" sz="1050" dirty="0" err="1"/>
              <a:t>분류값</a:t>
            </a:r>
            <a:r>
              <a:rPr lang="ko-KR" altLang="en-US" sz="1050" dirty="0"/>
              <a:t> 부여			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한 개의 컨텐츠에 제품이 </a:t>
            </a:r>
            <a:r>
              <a:rPr lang="en-US" altLang="ko-KR" sz="1050" dirty="0"/>
              <a:t>3</a:t>
            </a:r>
            <a:r>
              <a:rPr lang="ko-KR" altLang="en-US" sz="1050" dirty="0"/>
              <a:t>개 이내 노출될 시 각각의 제품명</a:t>
            </a:r>
            <a:r>
              <a:rPr lang="en-US" altLang="ko-KR" sz="1050" dirty="0"/>
              <a:t>or</a:t>
            </a:r>
            <a:r>
              <a:rPr lang="ko-KR" altLang="en-US" sz="1050" dirty="0" err="1"/>
              <a:t>소카테고리를</a:t>
            </a:r>
            <a:r>
              <a:rPr lang="ko-KR" altLang="en-US" sz="1050" dirty="0"/>
              <a:t> 태그로 기입 </a:t>
            </a:r>
            <a:r>
              <a:rPr lang="en-US" altLang="ko-KR" sz="1050" dirty="0"/>
              <a:t>(</a:t>
            </a:r>
            <a:r>
              <a:rPr lang="ko-KR" altLang="en-US" sz="1050" dirty="0"/>
              <a:t>주요제품 순서</a:t>
            </a:r>
            <a:r>
              <a:rPr lang="en-US" altLang="ko-KR" sz="1050" dirty="0"/>
              <a:t>)			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한 개의 컨텐츠에 제품이 </a:t>
            </a:r>
            <a:r>
              <a:rPr lang="en-US" altLang="ko-KR" sz="1050" dirty="0"/>
              <a:t>4</a:t>
            </a:r>
            <a:r>
              <a:rPr lang="ko-KR" altLang="en-US" sz="1050" dirty="0"/>
              <a:t>개 이상 노출될 시에는 예외적으로 해당하는 </a:t>
            </a:r>
            <a:r>
              <a:rPr lang="ko-KR" altLang="en-US" sz="1050" dirty="0" err="1"/>
              <a:t>중카테고리</a:t>
            </a:r>
            <a:r>
              <a:rPr lang="en-US" altLang="ko-KR" sz="1050" dirty="0"/>
              <a:t>or</a:t>
            </a:r>
            <a:r>
              <a:rPr lang="ko-KR" altLang="en-US" sz="1050" dirty="0" err="1"/>
              <a:t>대카테고리를</a:t>
            </a:r>
            <a:r>
              <a:rPr lang="ko-KR" altLang="en-US" sz="1050" dirty="0"/>
              <a:t> 태그로 기입			</a:t>
            </a:r>
          </a:p>
          <a:p>
            <a:r>
              <a:rPr lang="en-US" altLang="ko-KR" sz="1050" dirty="0"/>
              <a:t>- 4</a:t>
            </a:r>
            <a:r>
              <a:rPr lang="ko-KR" altLang="en-US" sz="1050" dirty="0"/>
              <a:t>개 이상 제품 노출하는 경우를 제외하고는 </a:t>
            </a:r>
            <a:r>
              <a:rPr lang="ko-KR" altLang="en-US" sz="1050" dirty="0" err="1"/>
              <a:t>대카테고리</a:t>
            </a:r>
            <a:r>
              <a:rPr lang="en-US" altLang="ko-KR" sz="1050" dirty="0"/>
              <a:t>/</a:t>
            </a:r>
            <a:r>
              <a:rPr lang="ko-KR" altLang="en-US" sz="1050" dirty="0" err="1"/>
              <a:t>중카테고리는</a:t>
            </a:r>
            <a:r>
              <a:rPr lang="ko-KR" altLang="en-US" sz="1050" dirty="0"/>
              <a:t> 태그로 추가하지 않음 </a:t>
            </a:r>
            <a:r>
              <a:rPr lang="en-US" altLang="ko-KR" sz="1050" dirty="0"/>
              <a:t>(CMS</a:t>
            </a:r>
            <a:r>
              <a:rPr lang="ko-KR" altLang="en-US" sz="1050" dirty="0"/>
              <a:t>상 카테고리 </a:t>
            </a:r>
            <a:r>
              <a:rPr lang="ko-KR" altLang="en-US" sz="1050" dirty="0" err="1"/>
              <a:t>매핑시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대카</a:t>
            </a:r>
            <a:r>
              <a:rPr lang="en-US" altLang="ko-KR" sz="1050" dirty="0"/>
              <a:t>/</a:t>
            </a:r>
            <a:r>
              <a:rPr lang="ko-KR" altLang="en-US" sz="1050" dirty="0" err="1"/>
              <a:t>중카</a:t>
            </a:r>
            <a:r>
              <a:rPr lang="ko-KR" altLang="en-US" sz="1050" dirty="0"/>
              <a:t> 필수</a:t>
            </a:r>
            <a:r>
              <a:rPr lang="en-US" altLang="ko-KR" sz="1050" dirty="0"/>
              <a:t>)			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제품 관련 태그의 경우 컨텐츠 발행하면서 지속 업데이트 진행	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b="1" dirty="0"/>
              <a:t>2. (2</a:t>
            </a:r>
            <a:r>
              <a:rPr lang="ko-KR" altLang="en-US" sz="1050" b="1" dirty="0"/>
              <a:t>순위</a:t>
            </a:r>
            <a:r>
              <a:rPr lang="en-US" altLang="ko-KR" sz="1050" b="1" dirty="0"/>
              <a:t>) </a:t>
            </a:r>
            <a:r>
              <a:rPr lang="ko-KR" altLang="en-US" sz="1050" b="1" dirty="0"/>
              <a:t>컨텐츠 시리즈</a:t>
            </a:r>
            <a:r>
              <a:rPr lang="en-US" altLang="ko-KR" sz="1050" b="1" dirty="0"/>
              <a:t>/</a:t>
            </a:r>
            <a:r>
              <a:rPr lang="ko-KR" altLang="en-US" sz="1050" b="1" dirty="0"/>
              <a:t>유형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아래 컨텐츠 시리즈에 해당하는 경우 </a:t>
            </a:r>
            <a:r>
              <a:rPr lang="en-US" altLang="ko-KR" sz="1050" dirty="0"/>
              <a:t>2</a:t>
            </a:r>
            <a:r>
              <a:rPr lang="ko-KR" altLang="en-US" sz="1050" dirty="0"/>
              <a:t>순위로 태그 기입</a:t>
            </a:r>
          </a:p>
          <a:p>
            <a:r>
              <a:rPr lang="en-US" altLang="ko-KR" sz="1050" dirty="0"/>
              <a:t>- 3</a:t>
            </a:r>
            <a:r>
              <a:rPr lang="ko-KR" altLang="en-US" sz="1050" dirty="0"/>
              <a:t>편 이상 발행되는 시리즈는 신규 태그 등록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컨텐츠 시리즈</a:t>
            </a:r>
            <a:r>
              <a:rPr lang="en-US" altLang="ko-KR" sz="1050" dirty="0"/>
              <a:t>/</a:t>
            </a:r>
            <a:r>
              <a:rPr lang="ko-KR" altLang="en-US" sz="1050" dirty="0"/>
              <a:t>유형과 연관되는 </a:t>
            </a:r>
            <a:r>
              <a:rPr lang="en-US" altLang="ko-KR" sz="1050" dirty="0"/>
              <a:t>IA</a:t>
            </a:r>
            <a:r>
              <a:rPr lang="ko-KR" altLang="en-US" sz="1050" dirty="0"/>
              <a:t>에 맞춰 태그 등록 및 관리</a:t>
            </a:r>
          </a:p>
          <a:p>
            <a:endParaRPr lang="en-US" altLang="ko-KR" sz="1050" dirty="0"/>
          </a:p>
          <a:p>
            <a:r>
              <a:rPr lang="en-US" altLang="ko-KR" sz="1050" b="1" dirty="0"/>
              <a:t>3. (3</a:t>
            </a:r>
            <a:r>
              <a:rPr lang="ko-KR" altLang="en-US" sz="1050" b="1" dirty="0"/>
              <a:t>순위</a:t>
            </a:r>
            <a:r>
              <a:rPr lang="en-US" altLang="ko-KR" sz="1050" b="1" dirty="0"/>
              <a:t>) </a:t>
            </a:r>
            <a:r>
              <a:rPr lang="ko-KR" altLang="en-US" sz="1050" b="1" dirty="0"/>
              <a:t>컨텐츠 관련 태그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라이프</a:t>
            </a:r>
            <a:r>
              <a:rPr lang="en-US" altLang="ko-KR" sz="1050" dirty="0"/>
              <a:t>, </a:t>
            </a:r>
            <a:r>
              <a:rPr lang="ko-KR" altLang="en-US" sz="1050" dirty="0"/>
              <a:t>브랜드</a:t>
            </a:r>
            <a:r>
              <a:rPr lang="en-US" altLang="ko-KR" sz="1050" dirty="0"/>
              <a:t>/</a:t>
            </a:r>
            <a:r>
              <a:rPr lang="ko-KR" altLang="en-US" sz="1050" dirty="0"/>
              <a:t>서비스명 등 컨텐츠 관련 주제나 소재가 있을 경우 추가적으로 기입</a:t>
            </a:r>
            <a:r>
              <a:rPr lang="en-US" altLang="ko-KR" sz="1050" dirty="0"/>
              <a:t>, 3</a:t>
            </a:r>
            <a:r>
              <a:rPr lang="ko-KR" altLang="en-US" sz="1050" dirty="0"/>
              <a:t>순위 등록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상시 운영 필요하여 제작한 태그와 </a:t>
            </a:r>
            <a:r>
              <a:rPr lang="ko-KR" altLang="en-US" sz="1050" dirty="0" err="1"/>
              <a:t>홈메인</a:t>
            </a:r>
            <a:r>
              <a:rPr lang="ko-KR" altLang="en-US" sz="1050" dirty="0"/>
              <a:t> 노출을 위해 컨텐츠 </a:t>
            </a:r>
            <a:r>
              <a:rPr lang="ko-KR" altLang="en-US" sz="1050" dirty="0" err="1"/>
              <a:t>큐레이션</a:t>
            </a:r>
            <a:r>
              <a:rPr lang="ko-KR" altLang="en-US" sz="1050" dirty="0"/>
              <a:t> 개념으로 제작한 태그 혼재되어 있는 상황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추후 라이프 컨텐츠 다수 제작</a:t>
            </a:r>
            <a:r>
              <a:rPr lang="en-US" altLang="ko-KR" sz="1050" dirty="0"/>
              <a:t>/</a:t>
            </a:r>
            <a:r>
              <a:rPr lang="ko-KR" altLang="en-US" sz="1050" dirty="0" err="1"/>
              <a:t>운영시</a:t>
            </a:r>
            <a:r>
              <a:rPr lang="ko-KR" altLang="en-US" sz="1050" dirty="0"/>
              <a:t> 별도 </a:t>
            </a:r>
            <a:r>
              <a:rPr lang="ko-KR" altLang="en-US" sz="1050" dirty="0" err="1"/>
              <a:t>정책화하여</a:t>
            </a:r>
            <a:r>
              <a:rPr lang="ko-KR" altLang="en-US" sz="1050" dirty="0"/>
              <a:t> 운영 관리 필요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** </a:t>
            </a:r>
            <a:r>
              <a:rPr lang="ko-KR" altLang="en-US" sz="1050" b="1" dirty="0">
                <a:solidFill>
                  <a:srgbClr val="FF0000"/>
                </a:solidFill>
              </a:rPr>
              <a:t>태그 리스트는</a:t>
            </a:r>
            <a:r>
              <a:rPr lang="en-US" altLang="ko-KR" sz="1050" b="1" dirty="0">
                <a:solidFill>
                  <a:srgbClr val="FF0000"/>
                </a:solidFill>
              </a:rPr>
              <a:t> 43-45 </a:t>
            </a:r>
            <a:r>
              <a:rPr lang="ko-KR" altLang="en-US" sz="1050" b="1" dirty="0">
                <a:solidFill>
                  <a:srgbClr val="FF0000"/>
                </a:solidFill>
              </a:rPr>
              <a:t>슬라이드 확인</a:t>
            </a:r>
          </a:p>
          <a:p>
            <a:r>
              <a:rPr lang="ko-KR" altLang="en-US" sz="105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77893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24B2616-51C0-480F-ADE5-A5BCDF73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316575"/>
              </p:ext>
            </p:extLst>
          </p:nvPr>
        </p:nvGraphicFramePr>
        <p:xfrm>
          <a:off x="2939716" y="83764"/>
          <a:ext cx="4356434" cy="6690472"/>
        </p:xfrm>
        <a:graphic>
          <a:graphicData uri="http://schemas.openxmlformats.org/drawingml/2006/table">
            <a:tbl>
              <a:tblPr/>
              <a:tblGrid>
                <a:gridCol w="763790">
                  <a:extLst>
                    <a:ext uri="{9D8B030D-6E8A-4147-A177-3AD203B41FA5}">
                      <a16:colId xmlns:a16="http://schemas.microsoft.com/office/drawing/2014/main" val="1019801327"/>
                    </a:ext>
                  </a:extLst>
                </a:gridCol>
                <a:gridCol w="822137">
                  <a:extLst>
                    <a:ext uri="{9D8B030D-6E8A-4147-A177-3AD203B41FA5}">
                      <a16:colId xmlns:a16="http://schemas.microsoft.com/office/drawing/2014/main" val="4185990554"/>
                    </a:ext>
                  </a:extLst>
                </a:gridCol>
                <a:gridCol w="1044907">
                  <a:extLst>
                    <a:ext uri="{9D8B030D-6E8A-4147-A177-3AD203B41FA5}">
                      <a16:colId xmlns:a16="http://schemas.microsoft.com/office/drawing/2014/main" val="3818697506"/>
                    </a:ext>
                  </a:extLst>
                </a:gridCol>
                <a:gridCol w="1725600">
                  <a:extLst>
                    <a:ext uri="{9D8B030D-6E8A-4147-A177-3AD203B41FA5}">
                      <a16:colId xmlns:a16="http://schemas.microsoft.com/office/drawing/2014/main" val="276728357"/>
                    </a:ext>
                  </a:extLst>
                </a:gridCol>
              </a:tblGrid>
              <a:tr h="64841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792" marR="2792" marT="27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카테고리 매핑 영역</a:t>
                      </a:r>
                    </a:p>
                  </a:txBody>
                  <a:tcPr marL="2792" marR="2792" marT="27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792" marR="2792" marT="27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728243"/>
                  </a:ext>
                </a:extLst>
              </a:tr>
              <a:tr h="648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대분류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대카테고리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중카테고리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소카테고리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제품명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펫네임 태그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215643"/>
                  </a:ext>
                </a:extLst>
              </a:tr>
              <a:tr h="64841">
                <a:tc rowSpan="69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펫네임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소카테고리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TV/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오디오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TV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올레드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339919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QNED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673907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나노셀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218869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울트라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HD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291158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일반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LED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168442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Posé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902473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룸앤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673642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스탠바이미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스탠바이미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343294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스탠바이미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Go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800138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프로젝터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시네빔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380179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시네빔 큐브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486444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오디오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블루투스 이어폰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516022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무선 스피커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867415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오디오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플레이어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0200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사운드바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830048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울트라기어 게이밍스피커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751361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스탠바이미 스피커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658429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에끌레어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119276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엑스붐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360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976462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엑스붐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Go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739905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엑스붐 버즈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621630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톤프리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922634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상업용 디스플레이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상업용 디스플레이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2035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마인드웰니스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brid.zzz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383657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PC/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모니터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노트북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그램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728941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그램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Pro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803683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그램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Pro 360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580026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울트라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PC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0648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그램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Style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544533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일체형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데스크톱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태블릿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일체형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PC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764561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데스크톱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884327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+view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851839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모니터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게이밍모니터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128399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스마트모니터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37987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스마트모니터 스윙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379881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UHD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모니터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57177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와이드모니터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954212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PC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모니터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111189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1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주방가전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냉장고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상냉장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하냉동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262400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양문형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457286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일반형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481778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Fit &amp; Max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842717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STEM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406242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모던엣지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404844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무드업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5590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 SIGNATURE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161255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페어설치키트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777158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컨버터블 패키지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컨버터블 패키지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414954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Fit &amp; Max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246172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김치냉장고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508153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페어설치키트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760529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김치냉장고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스탠드형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184818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뚜껑형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153796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Fit &amp; Max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970554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무드업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00800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페어설치키트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115264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와인셀러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와인셀러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796145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전기레인지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인덕션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953915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하이브리드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72616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식기세척기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식기세척기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522997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광파오븐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전자레인지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광파오븐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778878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전자레인지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581611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정수기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정수기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662473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얼음정수기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164760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듀얼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944559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라이트온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539737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맥주제조기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홈브루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974298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텀블러 세척기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myCup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119389"/>
                  </a:ext>
                </a:extLst>
              </a:tr>
              <a:tr h="64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빌트인가전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없음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2792" marR="2792" marT="2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53393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CC32237-065E-43CF-A54D-7F5230A50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48778"/>
              </p:ext>
            </p:extLst>
          </p:nvPr>
        </p:nvGraphicFramePr>
        <p:xfrm>
          <a:off x="7448468" y="83764"/>
          <a:ext cx="4356434" cy="4603734"/>
        </p:xfrm>
        <a:graphic>
          <a:graphicData uri="http://schemas.openxmlformats.org/drawingml/2006/table">
            <a:tbl>
              <a:tblPr/>
              <a:tblGrid>
                <a:gridCol w="763790">
                  <a:extLst>
                    <a:ext uri="{9D8B030D-6E8A-4147-A177-3AD203B41FA5}">
                      <a16:colId xmlns:a16="http://schemas.microsoft.com/office/drawing/2014/main" val="1024323080"/>
                    </a:ext>
                  </a:extLst>
                </a:gridCol>
                <a:gridCol w="822136">
                  <a:extLst>
                    <a:ext uri="{9D8B030D-6E8A-4147-A177-3AD203B41FA5}">
                      <a16:colId xmlns:a16="http://schemas.microsoft.com/office/drawing/2014/main" val="1424458981"/>
                    </a:ext>
                  </a:extLst>
                </a:gridCol>
                <a:gridCol w="1044908">
                  <a:extLst>
                    <a:ext uri="{9D8B030D-6E8A-4147-A177-3AD203B41FA5}">
                      <a16:colId xmlns:a16="http://schemas.microsoft.com/office/drawing/2014/main" val="846001540"/>
                    </a:ext>
                  </a:extLst>
                </a:gridCol>
                <a:gridCol w="1725600">
                  <a:extLst>
                    <a:ext uri="{9D8B030D-6E8A-4147-A177-3AD203B41FA5}">
                      <a16:colId xmlns:a16="http://schemas.microsoft.com/office/drawing/2014/main" val="1165918257"/>
                    </a:ext>
                  </a:extLst>
                </a:gridCol>
              </a:tblGrid>
              <a:tr h="101560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32" marR="4732" marT="4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카테고리 매핑 영역</a:t>
                      </a:r>
                    </a:p>
                  </a:txBody>
                  <a:tcPr marL="4732" marR="4732" marT="4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32" marR="4732" marT="4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189250"/>
                  </a:ext>
                </a:extLst>
              </a:tr>
              <a:tr h="1099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대분류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대카테고리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중카테고리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소카테고리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제품명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펫네임 태그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35557"/>
                  </a:ext>
                </a:extLst>
              </a:tr>
              <a:tr h="109931">
                <a:tc rowSpan="40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펫네임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소카테고리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생활가전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워시타워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워시타워 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800998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워시타워 컴팩트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586209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워시콤보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워시콤보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975788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세탁기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드럼세탁기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283029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통돌이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314642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미니세탁기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922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꼬망스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246796"/>
                  </a:ext>
                </a:extLst>
              </a:tr>
              <a:tr h="1049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미니워시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381987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의류건조기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건조기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663946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의류관리기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스타일러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128734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신발관리기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슈케어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403206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슈케이스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285169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청소기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무선청소기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526297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유선청소기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365772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로봇청소기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778330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식물생활가전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틔운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991283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틔운 미니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286332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안마의자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전신형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542718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가구형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069442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아르테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562147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에어컨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에어케어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에어컨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사계절에어컨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028860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이동식에어컨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652042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창호형에어컨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311719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스탠드에어컨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23966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벽걸이에어컨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002725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시스템 에어컨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시스템에어컨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083493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공기청정기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360˚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공기청정기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885741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에어로시리즈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517478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공기청정기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(=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스탠드 공기청정기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330227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에어로타워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658327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에어로퍼니처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195281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에어로캣타워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635674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에어로부스터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225549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제습기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제습기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042608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가습기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정수 가습기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684039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자연기화 가습기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100263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하이드로타워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422995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환기 시스템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환기 시스템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262471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콜드체인 시스템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없음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592241"/>
                  </a:ext>
                </a:extLst>
              </a:tr>
              <a:tr h="10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기타</a:t>
                      </a:r>
                    </a:p>
                  </a:txBody>
                  <a:tcPr marL="4732" marR="4732" marT="47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896380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117C9FF6-5013-4014-B5FC-22A6040CEE4A}"/>
              </a:ext>
            </a:extLst>
          </p:cNvPr>
          <p:cNvSpPr txBox="1">
            <a:spLocks/>
          </p:cNvSpPr>
          <p:nvPr/>
        </p:nvSpPr>
        <p:spPr>
          <a:xfrm>
            <a:off x="133351" y="85158"/>
            <a:ext cx="2876550" cy="13626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1"/>
            <a:r>
              <a:rPr lang="en-US" altLang="ko-KR" sz="1400" b="1" dirty="0">
                <a:latin typeface="+mn-lt"/>
                <a:ea typeface="+mn-ea"/>
              </a:rPr>
              <a:t>* </a:t>
            </a:r>
            <a:r>
              <a:rPr lang="ko-KR" altLang="en-US" sz="1400" b="1" dirty="0">
                <a:latin typeface="+mn-lt"/>
                <a:ea typeface="+mn-ea"/>
              </a:rPr>
              <a:t>태그 리스트 </a:t>
            </a:r>
            <a:r>
              <a:rPr lang="en-US" altLang="ko-KR" sz="1400" b="1" dirty="0">
                <a:latin typeface="+mn-lt"/>
                <a:ea typeface="+mn-ea"/>
              </a:rPr>
              <a:t>(25.08.07 </a:t>
            </a:r>
            <a:r>
              <a:rPr lang="ko-KR" altLang="en-US" sz="1400" b="1" dirty="0">
                <a:latin typeface="+mn-lt"/>
                <a:ea typeface="+mn-ea"/>
              </a:rPr>
              <a:t>기준</a:t>
            </a:r>
            <a:r>
              <a:rPr lang="en-US" altLang="ko-KR" sz="1400" b="1" dirty="0">
                <a:latin typeface="+mn-lt"/>
                <a:ea typeface="+mn-ea"/>
              </a:rPr>
              <a:t>)</a:t>
            </a:r>
            <a:endParaRPr lang="en-US" altLang="ko-KR" sz="1200" dirty="0">
              <a:latin typeface="+mn-lt"/>
              <a:ea typeface="+mn-ea"/>
            </a:endParaRPr>
          </a:p>
          <a:p>
            <a:pPr latinLnBrk="1"/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해당 리스트 내 태그를 순서에 맞춰 매핑</a:t>
            </a:r>
            <a:endParaRPr lang="en-US" altLang="ko-KR" sz="1050" dirty="0">
              <a:solidFill>
                <a:srgbClr val="FF0000"/>
              </a:solidFill>
              <a:latin typeface="+mn-lt"/>
              <a:ea typeface="+mn-ea"/>
            </a:endParaRPr>
          </a:p>
          <a:p>
            <a:pPr latinLnBrk="1"/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신규 등록 필요할 경우 </a:t>
            </a:r>
            <a:r>
              <a:rPr lang="en-US" altLang="ko-KR" sz="1050" dirty="0">
                <a:solidFill>
                  <a:srgbClr val="FF0000"/>
                </a:solidFill>
                <a:latin typeface="+mn-lt"/>
                <a:ea typeface="+mn-ea"/>
              </a:rPr>
              <a:t>HSAD </a:t>
            </a:r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확인 필수</a:t>
            </a:r>
            <a:endParaRPr lang="en-US" altLang="ko-KR" sz="1050" dirty="0">
              <a:solidFill>
                <a:srgbClr val="FF0000"/>
              </a:solidFill>
              <a:latin typeface="+mn-lt"/>
              <a:ea typeface="+mn-ea"/>
            </a:endParaRPr>
          </a:p>
          <a:p>
            <a:pPr latinLnBrk="1"/>
            <a:endParaRPr lang="en-US" altLang="ko-KR" sz="1200" dirty="0">
              <a:latin typeface="+mn-lt"/>
              <a:ea typeface="+mn-ea"/>
            </a:endParaRPr>
          </a:p>
          <a:p>
            <a:pPr latinLnBrk="1"/>
            <a:r>
              <a:rPr lang="en-US" altLang="ko-KR" sz="1200" b="1" dirty="0">
                <a:latin typeface="+mn-lt"/>
                <a:ea typeface="+mn-ea"/>
              </a:rPr>
              <a:t>1. (</a:t>
            </a:r>
            <a:r>
              <a:rPr lang="ko-KR" altLang="en-US" sz="1200" b="1" dirty="0" err="1">
                <a:latin typeface="+mn-lt"/>
                <a:ea typeface="+mn-ea"/>
              </a:rPr>
              <a:t>필수값</a:t>
            </a:r>
            <a:r>
              <a:rPr lang="en-US" altLang="ko-KR" sz="1200" b="1" dirty="0">
                <a:latin typeface="+mn-lt"/>
                <a:ea typeface="+mn-ea"/>
              </a:rPr>
              <a:t>) </a:t>
            </a:r>
            <a:r>
              <a:rPr lang="ko-KR" altLang="en-US" sz="1200" b="1" dirty="0">
                <a:latin typeface="+mn-lt"/>
                <a:ea typeface="+mn-ea"/>
              </a:rPr>
              <a:t>제품 관련 태그</a:t>
            </a:r>
            <a:endParaRPr lang="en-US" altLang="ko-KR" sz="1200" b="1" dirty="0">
              <a:latin typeface="+mn-lt"/>
              <a:ea typeface="+mn-ea"/>
            </a:endParaRPr>
          </a:p>
          <a:p>
            <a:pPr latinLnBrk="1"/>
            <a:endParaRPr lang="en-US" altLang="ko-KR" sz="1200" dirty="0">
              <a:latin typeface="+mn-lt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89E3B-38C4-4A3E-8C56-F8700FE338E5}"/>
              </a:ext>
            </a:extLst>
          </p:cNvPr>
          <p:cNvSpPr txBox="1"/>
          <p:nvPr/>
        </p:nvSpPr>
        <p:spPr>
          <a:xfrm>
            <a:off x="133351" y="1120676"/>
            <a:ext cx="280636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*</a:t>
            </a:r>
            <a:r>
              <a:rPr lang="ko-KR" altLang="en-US" sz="1000" dirty="0"/>
              <a:t>냉장고</a:t>
            </a:r>
            <a:endParaRPr lang="en-US" altLang="ko-KR" sz="1000" dirty="0"/>
          </a:p>
          <a:p>
            <a:r>
              <a:rPr lang="ko-KR" altLang="en-US" sz="1000" dirty="0"/>
              <a:t>필수옵션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상냉장</a:t>
            </a:r>
            <a:r>
              <a:rPr lang="en-US" altLang="ko-KR" sz="1000" dirty="0"/>
              <a:t>/</a:t>
            </a:r>
            <a:r>
              <a:rPr lang="ko-KR" altLang="en-US" sz="1000" dirty="0" err="1"/>
              <a:t>하냉동</a:t>
            </a:r>
            <a:r>
              <a:rPr lang="en-US" altLang="ko-KR" sz="1000" dirty="0"/>
              <a:t>, </a:t>
            </a:r>
            <a:r>
              <a:rPr lang="ko-KR" altLang="en-US" sz="1000" dirty="0"/>
              <a:t>양문형</a:t>
            </a:r>
            <a:r>
              <a:rPr lang="en-US" altLang="ko-KR" sz="1000" dirty="0"/>
              <a:t>, </a:t>
            </a:r>
            <a:r>
              <a:rPr lang="ko-KR" altLang="en-US" sz="1000" dirty="0"/>
              <a:t>일반형</a:t>
            </a:r>
            <a:endParaRPr lang="en-US" altLang="ko-KR" sz="1000" dirty="0"/>
          </a:p>
          <a:p>
            <a:r>
              <a:rPr lang="ko-KR" altLang="en-US" sz="1000" dirty="0"/>
              <a:t>추가옵션</a:t>
            </a:r>
            <a:r>
              <a:rPr lang="en-US" altLang="ko-KR" sz="1000" dirty="0"/>
              <a:t>(</a:t>
            </a:r>
            <a:r>
              <a:rPr lang="ko-KR" altLang="en-US" sz="1000" dirty="0"/>
              <a:t>중복선택가능</a:t>
            </a:r>
            <a:r>
              <a:rPr lang="en-US" altLang="ko-KR" sz="1000" dirty="0"/>
              <a:t>): Fit &amp; Max, STEM, </a:t>
            </a:r>
            <a:r>
              <a:rPr lang="ko-KR" altLang="en-US" sz="1000" dirty="0" err="1"/>
              <a:t>모던엣지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무드업</a:t>
            </a:r>
            <a:r>
              <a:rPr lang="en-US" altLang="ko-KR" sz="1000" dirty="0"/>
              <a:t>, LG SIGNATURE, </a:t>
            </a:r>
            <a:r>
              <a:rPr lang="ko-KR" altLang="en-US" sz="1000" dirty="0"/>
              <a:t>페어설치키트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*</a:t>
            </a:r>
            <a:r>
              <a:rPr lang="ko-KR" altLang="en-US" sz="1000" dirty="0"/>
              <a:t>컨버터블 패키지</a:t>
            </a:r>
            <a:endParaRPr lang="en-US" altLang="ko-KR" sz="1000" dirty="0"/>
          </a:p>
          <a:p>
            <a:r>
              <a:rPr lang="ko-KR" altLang="en-US" sz="1000" dirty="0"/>
              <a:t>필수옵션</a:t>
            </a:r>
            <a:r>
              <a:rPr lang="en-US" altLang="ko-KR" sz="1000" dirty="0"/>
              <a:t>: </a:t>
            </a:r>
            <a:r>
              <a:rPr lang="ko-KR" altLang="en-US" sz="1000" dirty="0"/>
              <a:t>컨버터블 패키지</a:t>
            </a:r>
            <a:endParaRPr lang="en-US" altLang="ko-KR" sz="1000" dirty="0"/>
          </a:p>
          <a:p>
            <a:r>
              <a:rPr lang="ko-KR" altLang="en-US" sz="1000" dirty="0"/>
              <a:t>추가옵션</a:t>
            </a:r>
            <a:r>
              <a:rPr lang="en-US" altLang="ko-KR" sz="1000" dirty="0"/>
              <a:t>(</a:t>
            </a:r>
            <a:r>
              <a:rPr lang="ko-KR" altLang="en-US" sz="1000" dirty="0"/>
              <a:t>중복선택가능</a:t>
            </a:r>
            <a:r>
              <a:rPr lang="en-US" altLang="ko-KR" sz="1000" dirty="0"/>
              <a:t>): Fit &amp; Max, </a:t>
            </a:r>
            <a:r>
              <a:rPr lang="ko-KR" altLang="en-US" sz="1000" dirty="0"/>
              <a:t>김치냉장고</a:t>
            </a:r>
            <a:r>
              <a:rPr lang="en-US" altLang="ko-KR" sz="1000" dirty="0"/>
              <a:t>, </a:t>
            </a:r>
            <a:r>
              <a:rPr lang="ko-KR" altLang="en-US" sz="1000" dirty="0"/>
              <a:t>페어설치키트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*</a:t>
            </a:r>
            <a:r>
              <a:rPr lang="ko-KR" altLang="en-US" sz="1000" dirty="0"/>
              <a:t>김치냉장고</a:t>
            </a:r>
            <a:endParaRPr lang="en-US" altLang="ko-KR" sz="1000" dirty="0"/>
          </a:p>
          <a:p>
            <a:r>
              <a:rPr lang="ko-KR" altLang="en-US" sz="1000" dirty="0"/>
              <a:t>필수옵션</a:t>
            </a:r>
            <a:r>
              <a:rPr lang="en-US" altLang="ko-KR" sz="1000" dirty="0"/>
              <a:t>: </a:t>
            </a:r>
            <a:r>
              <a:rPr lang="ko-KR" altLang="en-US" sz="1000" dirty="0"/>
              <a:t>스탠드형</a:t>
            </a:r>
            <a:r>
              <a:rPr lang="en-US" altLang="ko-KR" sz="1000" dirty="0"/>
              <a:t>, </a:t>
            </a:r>
            <a:r>
              <a:rPr lang="ko-KR" altLang="en-US" sz="1000" dirty="0"/>
              <a:t>뚜껑형</a:t>
            </a:r>
            <a:endParaRPr lang="en-US" altLang="ko-KR" sz="1000" dirty="0"/>
          </a:p>
          <a:p>
            <a:r>
              <a:rPr lang="ko-KR" altLang="en-US" sz="1000" dirty="0"/>
              <a:t>추가옵션</a:t>
            </a:r>
            <a:r>
              <a:rPr lang="en-US" altLang="ko-KR" sz="1000" dirty="0"/>
              <a:t>(</a:t>
            </a:r>
            <a:r>
              <a:rPr lang="ko-KR" altLang="en-US" sz="1000" dirty="0"/>
              <a:t>중복선택가능</a:t>
            </a:r>
            <a:r>
              <a:rPr lang="en-US" altLang="ko-KR" sz="1000" dirty="0"/>
              <a:t>): Fit &amp; Max, </a:t>
            </a:r>
            <a:r>
              <a:rPr lang="ko-KR" altLang="en-US" sz="1000" dirty="0" err="1"/>
              <a:t>무드업</a:t>
            </a:r>
            <a:r>
              <a:rPr lang="en-US" altLang="ko-KR" sz="1000" dirty="0"/>
              <a:t>, </a:t>
            </a:r>
            <a:r>
              <a:rPr lang="ko-KR" altLang="en-US" sz="1000" dirty="0"/>
              <a:t>페어설치키트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*</a:t>
            </a:r>
            <a:r>
              <a:rPr lang="ko-KR" altLang="en-US" sz="1000" dirty="0"/>
              <a:t>정수기</a:t>
            </a:r>
            <a:endParaRPr lang="en-US" altLang="ko-KR" sz="1000" dirty="0"/>
          </a:p>
          <a:p>
            <a:r>
              <a:rPr lang="ko-KR" altLang="en-US" sz="1000" dirty="0"/>
              <a:t>필수옵션</a:t>
            </a:r>
            <a:r>
              <a:rPr lang="en-US" altLang="ko-KR" sz="1000" dirty="0"/>
              <a:t>: </a:t>
            </a:r>
            <a:r>
              <a:rPr lang="ko-KR" altLang="en-US" sz="1000" dirty="0"/>
              <a:t>정수기</a:t>
            </a:r>
            <a:r>
              <a:rPr lang="en-US" altLang="ko-KR" sz="1000" dirty="0"/>
              <a:t>, </a:t>
            </a:r>
            <a:r>
              <a:rPr lang="ko-KR" altLang="en-US" sz="1000" dirty="0"/>
              <a:t>얼음정수기</a:t>
            </a:r>
            <a:endParaRPr lang="en-US" altLang="ko-KR" sz="1000" dirty="0"/>
          </a:p>
          <a:p>
            <a:r>
              <a:rPr lang="ko-KR" altLang="en-US" sz="1000" dirty="0"/>
              <a:t>추가옵션</a:t>
            </a:r>
            <a:r>
              <a:rPr lang="en-US" altLang="ko-KR" sz="1000" dirty="0"/>
              <a:t>: </a:t>
            </a:r>
            <a:r>
              <a:rPr lang="ko-KR" altLang="en-US" sz="1000" dirty="0"/>
              <a:t>듀얼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라이트온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*</a:t>
            </a:r>
            <a:r>
              <a:rPr lang="ko-KR" altLang="en-US" sz="1000" dirty="0"/>
              <a:t>공기청정기</a:t>
            </a:r>
            <a:endParaRPr lang="en-US" altLang="ko-KR" sz="1000" dirty="0"/>
          </a:p>
          <a:p>
            <a:pPr latinLnBrk="1"/>
            <a:r>
              <a:rPr lang="ko-KR" altLang="ko-KR" sz="1000" dirty="0"/>
              <a:t>필수</a:t>
            </a:r>
            <a:r>
              <a:rPr lang="ko-KR" altLang="en-US" sz="1000" dirty="0"/>
              <a:t>옵션</a:t>
            </a:r>
            <a:r>
              <a:rPr lang="en-US" altLang="ko-KR" sz="1000" dirty="0"/>
              <a:t>: 360</a:t>
            </a:r>
            <a:r>
              <a:rPr lang="ko-KR" altLang="ko-KR" sz="1000" dirty="0"/>
              <a:t>˚ 공기청정기</a:t>
            </a:r>
            <a:r>
              <a:rPr lang="en-US" altLang="ko-KR" sz="1000" dirty="0"/>
              <a:t>, </a:t>
            </a:r>
            <a:r>
              <a:rPr lang="ko-KR" altLang="ko-KR" sz="1000" dirty="0" err="1"/>
              <a:t>에어로시리즈</a:t>
            </a:r>
            <a:r>
              <a:rPr lang="en-US" altLang="ko-KR" sz="1000" dirty="0"/>
              <a:t>, </a:t>
            </a:r>
          </a:p>
          <a:p>
            <a:pPr latinLnBrk="1"/>
            <a:r>
              <a:rPr lang="ko-KR" altLang="ko-KR" sz="1000" dirty="0"/>
              <a:t>공기청정기</a:t>
            </a:r>
            <a:r>
              <a:rPr lang="en-US" altLang="ko-KR" sz="1000" dirty="0"/>
              <a:t>(=</a:t>
            </a:r>
            <a:r>
              <a:rPr lang="ko-KR" altLang="ko-KR" sz="1000" dirty="0"/>
              <a:t>스탠드 공기청정기</a:t>
            </a:r>
            <a:r>
              <a:rPr lang="en-US" altLang="ko-KR" sz="1000" dirty="0"/>
              <a:t>) </a:t>
            </a:r>
            <a:endParaRPr lang="ko-KR" altLang="ko-KR" sz="1000" dirty="0"/>
          </a:p>
          <a:p>
            <a:pPr latinLnBrk="1"/>
            <a:r>
              <a:rPr lang="ko-KR" altLang="en-US" sz="1000" dirty="0"/>
              <a:t>추가옵션</a:t>
            </a:r>
            <a:r>
              <a:rPr lang="en-US" altLang="ko-KR" sz="1000" dirty="0"/>
              <a:t>: </a:t>
            </a:r>
            <a:r>
              <a:rPr lang="ko-KR" altLang="ko-KR" sz="1000" dirty="0" err="1"/>
              <a:t>에어로퍼니처</a:t>
            </a:r>
            <a:r>
              <a:rPr lang="en-US" altLang="ko-KR" sz="1000" dirty="0"/>
              <a:t>, </a:t>
            </a:r>
            <a:r>
              <a:rPr lang="ko-KR" altLang="ko-KR" sz="1000" dirty="0" err="1"/>
              <a:t>에어로부스터</a:t>
            </a:r>
            <a:r>
              <a:rPr lang="en-US" altLang="ko-KR" sz="1000" dirty="0"/>
              <a:t>, </a:t>
            </a:r>
          </a:p>
          <a:p>
            <a:pPr latinLnBrk="1"/>
            <a:r>
              <a:rPr lang="ko-KR" altLang="ko-KR" sz="1000" dirty="0" err="1"/>
              <a:t>에어로타워</a:t>
            </a:r>
            <a:r>
              <a:rPr lang="en-US" altLang="ko-KR" sz="1000" dirty="0"/>
              <a:t>, </a:t>
            </a:r>
            <a:r>
              <a:rPr lang="ko-KR" altLang="ko-KR" sz="1000" dirty="0" err="1"/>
              <a:t>에어로캣타워</a:t>
            </a:r>
            <a:endParaRPr lang="ko-KR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16419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17C9FF6-5013-4014-B5FC-22A6040CEE4A}"/>
              </a:ext>
            </a:extLst>
          </p:cNvPr>
          <p:cNvSpPr txBox="1">
            <a:spLocks/>
          </p:cNvSpPr>
          <p:nvPr/>
        </p:nvSpPr>
        <p:spPr>
          <a:xfrm>
            <a:off x="133351" y="85158"/>
            <a:ext cx="2876550" cy="13626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1"/>
            <a:r>
              <a:rPr lang="en-US" altLang="ko-KR" sz="1400" b="1" dirty="0">
                <a:latin typeface="+mn-lt"/>
                <a:ea typeface="+mn-ea"/>
              </a:rPr>
              <a:t>* </a:t>
            </a:r>
            <a:r>
              <a:rPr lang="ko-KR" altLang="en-US" sz="1400" b="1" dirty="0">
                <a:latin typeface="+mn-lt"/>
                <a:ea typeface="+mn-ea"/>
              </a:rPr>
              <a:t>태그 리스트 </a:t>
            </a:r>
            <a:r>
              <a:rPr lang="en-US" altLang="ko-KR" sz="1400" b="1" dirty="0">
                <a:latin typeface="+mn-lt"/>
                <a:ea typeface="+mn-ea"/>
              </a:rPr>
              <a:t>(25.08.07 </a:t>
            </a:r>
            <a:r>
              <a:rPr lang="ko-KR" altLang="en-US" sz="1400" b="1" dirty="0">
                <a:latin typeface="+mn-lt"/>
                <a:ea typeface="+mn-ea"/>
              </a:rPr>
              <a:t>기준</a:t>
            </a:r>
            <a:r>
              <a:rPr lang="en-US" altLang="ko-KR" sz="1400" b="1" dirty="0">
                <a:latin typeface="+mn-lt"/>
                <a:ea typeface="+mn-ea"/>
              </a:rPr>
              <a:t>)</a:t>
            </a:r>
            <a:endParaRPr lang="en-US" altLang="ko-KR" sz="1200" dirty="0">
              <a:latin typeface="+mn-lt"/>
              <a:ea typeface="+mn-ea"/>
            </a:endParaRPr>
          </a:p>
          <a:p>
            <a:pPr latinLnBrk="1"/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해당 리스트 내 태그를 순서에 맞춰 매핑</a:t>
            </a:r>
            <a:endParaRPr lang="en-US" altLang="ko-KR" sz="1050" dirty="0">
              <a:solidFill>
                <a:srgbClr val="FF0000"/>
              </a:solidFill>
              <a:latin typeface="+mn-lt"/>
              <a:ea typeface="+mn-ea"/>
            </a:endParaRPr>
          </a:p>
          <a:p>
            <a:pPr latinLnBrk="1"/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신규 등록 필요할 경우 </a:t>
            </a:r>
            <a:r>
              <a:rPr lang="en-US" altLang="ko-KR" sz="1050" dirty="0">
                <a:solidFill>
                  <a:srgbClr val="FF0000"/>
                </a:solidFill>
                <a:latin typeface="+mn-lt"/>
                <a:ea typeface="+mn-ea"/>
              </a:rPr>
              <a:t>HSAD </a:t>
            </a:r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확인 필수</a:t>
            </a:r>
            <a:endParaRPr lang="en-US" altLang="ko-KR" sz="1050" dirty="0">
              <a:solidFill>
                <a:srgbClr val="FF0000"/>
              </a:solidFill>
              <a:latin typeface="+mn-lt"/>
              <a:ea typeface="+mn-ea"/>
            </a:endParaRPr>
          </a:p>
          <a:p>
            <a:pPr latinLnBrk="1"/>
            <a:endParaRPr lang="en-US" altLang="ko-KR" sz="1200" dirty="0">
              <a:latin typeface="+mn-lt"/>
              <a:ea typeface="+mn-ea"/>
            </a:endParaRPr>
          </a:p>
          <a:p>
            <a:pPr latinLnBrk="1"/>
            <a:r>
              <a:rPr lang="en-US" altLang="ko-KR" sz="1200" b="1" dirty="0">
                <a:latin typeface="+mn-lt"/>
                <a:ea typeface="+mn-ea"/>
              </a:rPr>
              <a:t>2. (2</a:t>
            </a:r>
            <a:r>
              <a:rPr lang="ko-KR" altLang="en-US" sz="1200" b="1" dirty="0">
                <a:latin typeface="+mn-lt"/>
                <a:ea typeface="+mn-ea"/>
              </a:rPr>
              <a:t>순위</a:t>
            </a:r>
            <a:r>
              <a:rPr lang="en-US" altLang="ko-KR" sz="1200" b="1" dirty="0">
                <a:latin typeface="+mn-lt"/>
                <a:ea typeface="+mn-ea"/>
              </a:rPr>
              <a:t>) </a:t>
            </a:r>
            <a:r>
              <a:rPr lang="ko-KR" altLang="en-US" sz="1200" b="1" dirty="0">
                <a:latin typeface="+mn-lt"/>
                <a:ea typeface="+mn-ea"/>
              </a:rPr>
              <a:t>컨텐츠 시리즈</a:t>
            </a:r>
            <a:r>
              <a:rPr lang="en-US" altLang="ko-KR" sz="1200" b="1" dirty="0">
                <a:latin typeface="+mn-lt"/>
                <a:ea typeface="+mn-ea"/>
              </a:rPr>
              <a:t>/</a:t>
            </a:r>
            <a:r>
              <a:rPr lang="ko-KR" altLang="en-US" sz="1200" b="1" dirty="0">
                <a:latin typeface="+mn-lt"/>
                <a:ea typeface="+mn-ea"/>
              </a:rPr>
              <a:t>유형</a:t>
            </a:r>
            <a:endParaRPr lang="en-US" altLang="ko-KR" sz="1200" b="1" dirty="0">
              <a:latin typeface="+mn-lt"/>
              <a:ea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C28B303-4168-4308-9481-AB455FE15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686355"/>
              </p:ext>
            </p:extLst>
          </p:nvPr>
        </p:nvGraphicFramePr>
        <p:xfrm>
          <a:off x="378001" y="1253328"/>
          <a:ext cx="10175699" cy="4351344"/>
        </p:xfrm>
        <a:graphic>
          <a:graphicData uri="http://schemas.openxmlformats.org/drawingml/2006/table">
            <a:tbl>
              <a:tblPr/>
              <a:tblGrid>
                <a:gridCol w="1783327">
                  <a:extLst>
                    <a:ext uri="{9D8B030D-6E8A-4147-A177-3AD203B41FA5}">
                      <a16:colId xmlns:a16="http://schemas.microsoft.com/office/drawing/2014/main" val="2630250440"/>
                    </a:ext>
                  </a:extLst>
                </a:gridCol>
                <a:gridCol w="1919554">
                  <a:extLst>
                    <a:ext uri="{9D8B030D-6E8A-4147-A177-3AD203B41FA5}">
                      <a16:colId xmlns:a16="http://schemas.microsoft.com/office/drawing/2014/main" val="2655877898"/>
                    </a:ext>
                  </a:extLst>
                </a:gridCol>
                <a:gridCol w="2443818">
                  <a:extLst>
                    <a:ext uri="{9D8B030D-6E8A-4147-A177-3AD203B41FA5}">
                      <a16:colId xmlns:a16="http://schemas.microsoft.com/office/drawing/2014/main" val="70673910"/>
                    </a:ext>
                  </a:extLst>
                </a:gridCol>
                <a:gridCol w="4029000">
                  <a:extLst>
                    <a:ext uri="{9D8B030D-6E8A-4147-A177-3AD203B41FA5}">
                      <a16:colId xmlns:a16="http://schemas.microsoft.com/office/drawing/2014/main" val="2849503182"/>
                    </a:ext>
                  </a:extLst>
                </a:gridCol>
              </a:tblGrid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대분류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태그명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IA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구분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비고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60799"/>
                  </a:ext>
                </a:extLst>
              </a:tr>
              <a:tr h="181306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컨텐츠 시리즈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유형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가전위키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구매가이드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818339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가전리뷰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리뷰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블로그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오늘의집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인스타그램 리뷰에 매핑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484783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고객 인터뷰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리뷰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72257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구매가이드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구매가이드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카테고리별 대표 구매가이드에만 태그 매핑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686688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그램대학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테크인사이드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044291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라이프디자인북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436120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라인업가이드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구매가이드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857502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무엇이든물어보세요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FAQ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186040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사용가이드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사용가이드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IA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와 동일하게 전체 컨텐츠에 매핑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836263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설득의기술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테크인사이드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035341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설치가이드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설치가이드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IA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와 동일하게 전체 컨텐츠에 매핑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268862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오감체험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구매가이드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49686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웹툰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테크인사이드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154008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전문가 인터뷰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테크인사이드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사용가이드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947989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FAQ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FAQ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258714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캠페인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LGE NEWS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419967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인테리어팁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791302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ThinQ Discover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사용가이드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029662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전자앰버서더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리뷰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LGE NEWS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046664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일상 레시피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156884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오븐레시피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474458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House of LG Cuisine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459816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M&amp;B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273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49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17C9FF6-5013-4014-B5FC-22A6040CEE4A}"/>
              </a:ext>
            </a:extLst>
          </p:cNvPr>
          <p:cNvSpPr txBox="1">
            <a:spLocks/>
          </p:cNvSpPr>
          <p:nvPr/>
        </p:nvSpPr>
        <p:spPr>
          <a:xfrm>
            <a:off x="133351" y="85158"/>
            <a:ext cx="2876550" cy="13626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1"/>
            <a:r>
              <a:rPr lang="en-US" altLang="ko-KR" sz="1400" b="1" dirty="0">
                <a:latin typeface="+mn-lt"/>
                <a:ea typeface="+mn-ea"/>
              </a:rPr>
              <a:t>* </a:t>
            </a:r>
            <a:r>
              <a:rPr lang="ko-KR" altLang="en-US" sz="1400" b="1" dirty="0">
                <a:latin typeface="+mn-lt"/>
                <a:ea typeface="+mn-ea"/>
              </a:rPr>
              <a:t>태그 리스트 </a:t>
            </a:r>
            <a:r>
              <a:rPr lang="en-US" altLang="ko-KR" sz="1400" b="1" dirty="0">
                <a:latin typeface="+mn-lt"/>
                <a:ea typeface="+mn-ea"/>
              </a:rPr>
              <a:t>(25.08.07 </a:t>
            </a:r>
            <a:r>
              <a:rPr lang="ko-KR" altLang="en-US" sz="1400" b="1" dirty="0">
                <a:latin typeface="+mn-lt"/>
                <a:ea typeface="+mn-ea"/>
              </a:rPr>
              <a:t>기준</a:t>
            </a:r>
            <a:r>
              <a:rPr lang="en-US" altLang="ko-KR" sz="1400" b="1" dirty="0">
                <a:latin typeface="+mn-lt"/>
                <a:ea typeface="+mn-ea"/>
              </a:rPr>
              <a:t>)</a:t>
            </a:r>
            <a:endParaRPr lang="en-US" altLang="ko-KR" sz="1200" dirty="0">
              <a:latin typeface="+mn-lt"/>
              <a:ea typeface="+mn-ea"/>
            </a:endParaRPr>
          </a:p>
          <a:p>
            <a:pPr latinLnBrk="1"/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해당 리스트 내 태그를 순서에 맞춰 매핑</a:t>
            </a:r>
            <a:endParaRPr lang="en-US" altLang="ko-KR" sz="1050" dirty="0">
              <a:solidFill>
                <a:srgbClr val="FF0000"/>
              </a:solidFill>
              <a:latin typeface="+mn-lt"/>
              <a:ea typeface="+mn-ea"/>
            </a:endParaRPr>
          </a:p>
          <a:p>
            <a:pPr latinLnBrk="1"/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신규 등록 필요할 경우 </a:t>
            </a:r>
            <a:r>
              <a:rPr lang="en-US" altLang="ko-KR" sz="1050" dirty="0">
                <a:solidFill>
                  <a:srgbClr val="FF0000"/>
                </a:solidFill>
                <a:latin typeface="+mn-lt"/>
                <a:ea typeface="+mn-ea"/>
              </a:rPr>
              <a:t>HSAD </a:t>
            </a:r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확인 필수</a:t>
            </a:r>
            <a:endParaRPr lang="en-US" altLang="ko-KR" sz="1050" dirty="0">
              <a:solidFill>
                <a:srgbClr val="FF0000"/>
              </a:solidFill>
              <a:latin typeface="+mn-lt"/>
              <a:ea typeface="+mn-ea"/>
            </a:endParaRPr>
          </a:p>
          <a:p>
            <a:pPr latinLnBrk="1"/>
            <a:endParaRPr lang="en-US" altLang="ko-KR" sz="1200" dirty="0">
              <a:latin typeface="+mn-lt"/>
              <a:ea typeface="+mn-ea"/>
            </a:endParaRPr>
          </a:p>
          <a:p>
            <a:pPr latinLnBrk="1"/>
            <a:r>
              <a:rPr lang="en-US" altLang="ko-KR" sz="1200" b="1" dirty="0">
                <a:latin typeface="+mn-lt"/>
                <a:ea typeface="+mn-ea"/>
              </a:rPr>
              <a:t>3. (3</a:t>
            </a:r>
            <a:r>
              <a:rPr lang="ko-KR" altLang="en-US" sz="1200" b="1" dirty="0">
                <a:latin typeface="+mn-lt"/>
                <a:ea typeface="+mn-ea"/>
              </a:rPr>
              <a:t>순위</a:t>
            </a:r>
            <a:r>
              <a:rPr lang="en-US" altLang="ko-KR" sz="1200" b="1" dirty="0">
                <a:latin typeface="+mn-lt"/>
                <a:ea typeface="+mn-ea"/>
              </a:rPr>
              <a:t>) </a:t>
            </a:r>
            <a:r>
              <a:rPr lang="ko-KR" altLang="en-US" sz="1200" b="1" dirty="0">
                <a:latin typeface="+mn-lt"/>
                <a:ea typeface="+mn-ea"/>
              </a:rPr>
              <a:t>컨텐츠 관련 태그</a:t>
            </a:r>
            <a:endParaRPr lang="en-US" altLang="ko-KR" sz="1200" b="1" dirty="0">
              <a:latin typeface="+mn-lt"/>
              <a:ea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0FB3394-B43F-4A1B-9E02-03EBAEF80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249844"/>
              </p:ext>
            </p:extLst>
          </p:nvPr>
        </p:nvGraphicFramePr>
        <p:xfrm>
          <a:off x="340483" y="1099359"/>
          <a:ext cx="8546341" cy="5544357"/>
        </p:xfrm>
        <a:graphic>
          <a:graphicData uri="http://schemas.openxmlformats.org/drawingml/2006/table">
            <a:tbl>
              <a:tblPr/>
              <a:tblGrid>
                <a:gridCol w="2479529">
                  <a:extLst>
                    <a:ext uri="{9D8B030D-6E8A-4147-A177-3AD203B41FA5}">
                      <a16:colId xmlns:a16="http://schemas.microsoft.com/office/drawing/2014/main" val="1119419224"/>
                    </a:ext>
                  </a:extLst>
                </a:gridCol>
                <a:gridCol w="2668938">
                  <a:extLst>
                    <a:ext uri="{9D8B030D-6E8A-4147-A177-3AD203B41FA5}">
                      <a16:colId xmlns:a16="http://schemas.microsoft.com/office/drawing/2014/main" val="695260252"/>
                    </a:ext>
                  </a:extLst>
                </a:gridCol>
                <a:gridCol w="3397874">
                  <a:extLst>
                    <a:ext uri="{9D8B030D-6E8A-4147-A177-3AD203B41FA5}">
                      <a16:colId xmlns:a16="http://schemas.microsoft.com/office/drawing/2014/main" val="3024932450"/>
                    </a:ext>
                  </a:extLst>
                </a:gridCol>
              </a:tblGrid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대분류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태그명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비고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16481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퀵메뉴 운영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가전테리어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935426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그램아카데미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043896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홈파티레시피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495983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환절기홈케어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502133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가드닝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424101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스마트라이프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1-2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주차 홈메인 노출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964798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게임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241857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휴가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3-4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주차 홈메인 노출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440686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얼음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3-4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주차 홈메인 노출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970013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여행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아트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75714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의류 케어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250698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인테리어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48031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일상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217124"/>
                  </a:ext>
                </a:extLst>
              </a:tr>
              <a:tr h="1200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장마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1-2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주차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홈메인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노출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645251"/>
                  </a:ext>
                </a:extLst>
              </a:tr>
              <a:tr h="1200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취미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073907"/>
                  </a:ext>
                </a:extLst>
              </a:tr>
              <a:tr h="1200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펫케어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391711"/>
                  </a:ext>
                </a:extLst>
              </a:tr>
              <a:tr h="1200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푸드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레시피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203566"/>
                  </a:ext>
                </a:extLst>
              </a:tr>
              <a:tr h="1163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홈클리닝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190621"/>
                  </a:ext>
                </a:extLst>
              </a:tr>
              <a:tr h="1163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기타 주제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소재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ESG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628444"/>
                  </a:ext>
                </a:extLst>
              </a:tr>
              <a:tr h="1163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셀러브리티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24281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스포츠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969252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지속가능성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907279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협업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662047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제품연계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CES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877988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USP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942896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제품추천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706653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테크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152361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히스토리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840456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브랜드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서비스명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가전 구독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1-2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주차 홈메인 노출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241238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 SIGNATURE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729058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베스트 케어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137927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Must&amp;Best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890628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오브제컬렉션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306899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ThinQ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683183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UP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가전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212501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제휴사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MMK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308697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무브먼트랩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296392"/>
                  </a:ext>
                </a:extLst>
              </a:tr>
              <a:tr h="1100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어나더하우스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　</a:t>
                      </a:r>
                    </a:p>
                  </a:txBody>
                  <a:tcPr marL="5003" marR="5003" marT="5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025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339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17C9FF6-5013-4014-B5FC-22A6040CEE4A}"/>
              </a:ext>
            </a:extLst>
          </p:cNvPr>
          <p:cNvSpPr txBox="1">
            <a:spLocks/>
          </p:cNvSpPr>
          <p:nvPr/>
        </p:nvSpPr>
        <p:spPr>
          <a:xfrm>
            <a:off x="133351" y="85158"/>
            <a:ext cx="6886574" cy="13626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1"/>
            <a:r>
              <a:rPr lang="en-US" altLang="ko-KR" sz="1400" b="1" dirty="0">
                <a:latin typeface="+mn-lt"/>
                <a:ea typeface="+mn-ea"/>
              </a:rPr>
              <a:t>* </a:t>
            </a:r>
            <a:r>
              <a:rPr lang="ko-KR" altLang="en-US" sz="1400" b="1" dirty="0" err="1">
                <a:latin typeface="+mn-lt"/>
                <a:ea typeface="+mn-ea"/>
              </a:rPr>
              <a:t>미사용</a:t>
            </a:r>
            <a:r>
              <a:rPr lang="ko-KR" altLang="en-US" sz="1400" b="1" dirty="0">
                <a:latin typeface="+mn-lt"/>
                <a:ea typeface="+mn-ea"/>
              </a:rPr>
              <a:t> 태그 리스트 </a:t>
            </a:r>
            <a:r>
              <a:rPr lang="en-US" altLang="ko-KR" sz="1400" b="1" dirty="0">
                <a:latin typeface="+mn-lt"/>
                <a:ea typeface="+mn-ea"/>
              </a:rPr>
              <a:t>(25.08.07 </a:t>
            </a:r>
            <a:r>
              <a:rPr lang="ko-KR" altLang="en-US" sz="1400" b="1" dirty="0">
                <a:latin typeface="+mn-lt"/>
                <a:ea typeface="+mn-ea"/>
              </a:rPr>
              <a:t>기준</a:t>
            </a:r>
            <a:r>
              <a:rPr lang="en-US" altLang="ko-KR" sz="1400" b="1" dirty="0">
                <a:latin typeface="+mn-lt"/>
                <a:ea typeface="+mn-ea"/>
              </a:rPr>
              <a:t>)</a:t>
            </a:r>
            <a:endParaRPr lang="en-US" altLang="ko-KR" sz="1200" dirty="0">
              <a:latin typeface="+mn-lt"/>
              <a:ea typeface="+mn-ea"/>
            </a:endParaRPr>
          </a:p>
          <a:p>
            <a:pPr latinLnBrk="1"/>
            <a:r>
              <a:rPr lang="en-US" altLang="ko-KR" sz="1050" dirty="0">
                <a:solidFill>
                  <a:srgbClr val="FF0000"/>
                </a:solidFill>
                <a:latin typeface="+mn-lt"/>
                <a:ea typeface="+mn-ea"/>
              </a:rPr>
              <a:t>- 24</a:t>
            </a:r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년 </a:t>
            </a:r>
            <a:r>
              <a:rPr lang="en-US" altLang="ko-KR" sz="1050" dirty="0">
                <a:solidFill>
                  <a:srgbClr val="FF0000"/>
                </a:solidFill>
                <a:latin typeface="+mn-lt"/>
                <a:ea typeface="+mn-ea"/>
              </a:rPr>
              <a:t>7</a:t>
            </a:r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월 이전에 사용하던 태그 리스트로</a:t>
            </a:r>
            <a:r>
              <a:rPr lang="en-US" altLang="ko-KR" sz="1050" dirty="0">
                <a:solidFill>
                  <a:srgbClr val="FF0000"/>
                </a:solidFill>
                <a:latin typeface="+mn-lt"/>
                <a:ea typeface="+mn-ea"/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삭제 불가하여 </a:t>
            </a:r>
            <a:r>
              <a:rPr lang="ko-KR" altLang="en-US" sz="1050" dirty="0" err="1">
                <a:solidFill>
                  <a:srgbClr val="FF0000"/>
                </a:solidFill>
                <a:latin typeface="+mn-lt"/>
                <a:ea typeface="+mn-ea"/>
              </a:rPr>
              <a:t>미사용</a:t>
            </a:r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 태그 리스트로 분류 및 사용하지 않고 있음</a:t>
            </a:r>
            <a:endParaRPr lang="en-US" altLang="ko-KR" sz="1200" dirty="0">
              <a:latin typeface="+mn-lt"/>
              <a:ea typeface="+mn-ea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0843A6-BFC8-4576-AF67-9B8BD3CCF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626207"/>
              </p:ext>
            </p:extLst>
          </p:nvPr>
        </p:nvGraphicFramePr>
        <p:xfrm>
          <a:off x="420353" y="573040"/>
          <a:ext cx="3634455" cy="6114786"/>
        </p:xfrm>
        <a:graphic>
          <a:graphicData uri="http://schemas.openxmlformats.org/drawingml/2006/table">
            <a:tbl>
              <a:tblPr/>
              <a:tblGrid>
                <a:gridCol w="1211485">
                  <a:extLst>
                    <a:ext uri="{9D8B030D-6E8A-4147-A177-3AD203B41FA5}">
                      <a16:colId xmlns:a16="http://schemas.microsoft.com/office/drawing/2014/main" val="261594144"/>
                    </a:ext>
                  </a:extLst>
                </a:gridCol>
                <a:gridCol w="1211485">
                  <a:extLst>
                    <a:ext uri="{9D8B030D-6E8A-4147-A177-3AD203B41FA5}">
                      <a16:colId xmlns:a16="http://schemas.microsoft.com/office/drawing/2014/main" val="2632733375"/>
                    </a:ext>
                  </a:extLst>
                </a:gridCol>
                <a:gridCol w="1211485">
                  <a:extLst>
                    <a:ext uri="{9D8B030D-6E8A-4147-A177-3AD203B41FA5}">
                      <a16:colId xmlns:a16="http://schemas.microsoft.com/office/drawing/2014/main" val="2531840204"/>
                    </a:ext>
                  </a:extLst>
                </a:gridCol>
              </a:tblGrid>
              <a:tr h="128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common_code_name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tag_id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tag_name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55214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TD00009001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22368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TD00009002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여름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2116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TD00009003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30857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TD00009004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겨울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69838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TD00009005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환절기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02473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TD00009006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장마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497091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TD00009007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황사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018955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TD00009008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미세먼지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563591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TD00009009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6774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TD00009010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34038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TD00009011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명절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235807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TD00009012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성년의날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96362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TD00009013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어버이날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89017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TD00009014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입학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544308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TD00009015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졸업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81294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TD00009017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연휴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36089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TD00009018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발렌타인데이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35587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TD00009019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크리스마스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05792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TD00009020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수능시험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16482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TD00009021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새해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84093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TD00010009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신학기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52952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TD00010010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취업 준비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11875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TD00010011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기념일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200021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TD00010012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휴가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17846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TD00010013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홈파티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573055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TD00010014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연말연시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636284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TD00010015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피크닉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73902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TD00010016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황금연휴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400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TD00010017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스승의날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874452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TD00010018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어린이날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163641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TD00010019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여름방학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78369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TD00010020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겨울방학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9535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TD00010021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블랙프라이데이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491418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TD00010022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김장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724488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계절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TD00012004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청정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55194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TD00009022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거실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74742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TD00009023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서재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322513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TD00009024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침실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0336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TD00009025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주방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123331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TD00009026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베란다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81928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TD00009027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화장실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703697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TD00009028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다용도실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1429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TD00009029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안방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34372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TD00009030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작은방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05488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TD00009032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펜트리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975987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TD00009033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드레스룸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169197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TD00039001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설치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870544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케어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TD00009060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습기 제거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963712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케어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TD00009061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옷 관리</a:t>
                      </a:r>
                    </a:p>
                  </a:txBody>
                  <a:tcPr marL="2381" marR="2381" marT="23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30263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E231000-837E-4799-A38F-01BB11247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965042"/>
              </p:ext>
            </p:extLst>
          </p:nvPr>
        </p:nvGraphicFramePr>
        <p:xfrm>
          <a:off x="4256585" y="573041"/>
          <a:ext cx="3599787" cy="6113506"/>
        </p:xfrm>
        <a:graphic>
          <a:graphicData uri="http://schemas.openxmlformats.org/drawingml/2006/table">
            <a:tbl>
              <a:tblPr/>
              <a:tblGrid>
                <a:gridCol w="1199929">
                  <a:extLst>
                    <a:ext uri="{9D8B030D-6E8A-4147-A177-3AD203B41FA5}">
                      <a16:colId xmlns:a16="http://schemas.microsoft.com/office/drawing/2014/main" val="2094935035"/>
                    </a:ext>
                  </a:extLst>
                </a:gridCol>
                <a:gridCol w="1199929">
                  <a:extLst>
                    <a:ext uri="{9D8B030D-6E8A-4147-A177-3AD203B41FA5}">
                      <a16:colId xmlns:a16="http://schemas.microsoft.com/office/drawing/2014/main" val="1250937414"/>
                    </a:ext>
                  </a:extLst>
                </a:gridCol>
                <a:gridCol w="1199929">
                  <a:extLst>
                    <a:ext uri="{9D8B030D-6E8A-4147-A177-3AD203B41FA5}">
                      <a16:colId xmlns:a16="http://schemas.microsoft.com/office/drawing/2014/main" val="844910458"/>
                    </a:ext>
                  </a:extLst>
                </a:gridCol>
              </a:tblGrid>
              <a:tr h="1285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common_code_name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tag_id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tag_name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932988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케어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TD00009062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필터 관리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455578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케어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TD00009063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살균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57125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케어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TD00009064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칼 주름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22578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케어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TD00009065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청소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6160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케어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TD00009066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홈케어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713768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케어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TD00009067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피부 미용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41560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케어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TD00010023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의류관리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64065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케어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TD00032001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베스트 케어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9395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TD00009040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홈쿡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7377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TD00009041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육아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3830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TD00009042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뷰티 관리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64237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TD00009043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홈 엔터테인먼트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48144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TD00009044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교육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46179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TD00009045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건강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39290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TD00009046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결혼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08767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TD00009047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78207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TD00009048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인테리어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283015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TD00009049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여행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87176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TD00009050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반려동물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03042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TD00009052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홈 캠핑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74052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TD00009053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비즈니스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6897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TD00009054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스포츠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38483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TD00009055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게임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09124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TD00009056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싱글 라이프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12492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TD00009057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미니멀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36095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TD00009058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워라벨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840528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TD00009059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독립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69358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TD00012006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캠핑영화관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04283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TD00025001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가전생활기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60591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TD00025002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오늘의집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7700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라이프스타일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TD00051001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73475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업그레이드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TD00014001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UP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가전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80966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업그레이드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TD00014002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업 가전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51730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업그레이드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TD00014003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맞춤가전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25336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업그레이드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TD00041001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UP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2.0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58577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TD00015001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거실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79916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TD00015002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주방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37361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TD00015003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드레스룸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18011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TD00015004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발코니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20923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TD00015005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침실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19696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TD00015006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북유럽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16763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TD00015007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모던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79720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TD00015008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미니멀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43747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TD00015009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내추럴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0766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TD00015010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플랜테리어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78854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TD00015011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프렌치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63533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TD00015012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프로방스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2128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TD00015013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웨인스코팅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02335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TD00015014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청소기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38624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0815AA1-A310-431F-B819-2F00E5C6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961962"/>
              </p:ext>
            </p:extLst>
          </p:nvPr>
        </p:nvGraphicFramePr>
        <p:xfrm>
          <a:off x="8058149" y="571634"/>
          <a:ext cx="3599787" cy="6152006"/>
        </p:xfrm>
        <a:graphic>
          <a:graphicData uri="http://schemas.openxmlformats.org/drawingml/2006/table">
            <a:tbl>
              <a:tblPr/>
              <a:tblGrid>
                <a:gridCol w="1199929">
                  <a:extLst>
                    <a:ext uri="{9D8B030D-6E8A-4147-A177-3AD203B41FA5}">
                      <a16:colId xmlns:a16="http://schemas.microsoft.com/office/drawing/2014/main" val="1235608011"/>
                    </a:ext>
                  </a:extLst>
                </a:gridCol>
                <a:gridCol w="1199929">
                  <a:extLst>
                    <a:ext uri="{9D8B030D-6E8A-4147-A177-3AD203B41FA5}">
                      <a16:colId xmlns:a16="http://schemas.microsoft.com/office/drawing/2014/main" val="1406183631"/>
                    </a:ext>
                  </a:extLst>
                </a:gridCol>
                <a:gridCol w="1199929">
                  <a:extLst>
                    <a:ext uri="{9D8B030D-6E8A-4147-A177-3AD203B41FA5}">
                      <a16:colId xmlns:a16="http://schemas.microsoft.com/office/drawing/2014/main" val="2539915382"/>
                    </a:ext>
                  </a:extLst>
                </a:gridCol>
              </a:tblGrid>
              <a:tr h="1285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common_code_name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tag_id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tag_name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4368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TD00015015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냉장고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349725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TD00015016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광파오븐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21270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TD00015017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식기세척기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6820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TD00015018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김치냉장고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0811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TD00015019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스타일러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603578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TD00015020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워시타워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07737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TD00015021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에어컨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00242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TD00015022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컨버터블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31313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TD00015023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정수기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83014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TD00015024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냉동고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48920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TD00015025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제품무상제공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20295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TD00015026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전자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73968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TD00015027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무선청소기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54087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TD00015028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LGA9S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40336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TD00015029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코드제로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A9S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0772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TD00015030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올인원타워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711952"/>
                  </a:ext>
                </a:extLst>
              </a:tr>
              <a:tr h="1285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TD00015031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오브제컬렉션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A9S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260844"/>
                  </a:ext>
                </a:extLst>
              </a:tr>
              <a:tr h="15418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TD00015032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오브제컬렉션청소기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04777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TD00015033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무선청소기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15324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TD00015034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엘지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A9S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32165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TD00015035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코드제로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87068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TD00015036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엘지씽큐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9549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TD00015037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31604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TD00015038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lgobjetcollection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654625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TD00015039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objetcollection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43440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TD00015040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오브제컬렉션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34272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TD00015041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공간인테리어가전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84221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TD00015042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컬렉팅가전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52093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TD00015043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인테리어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44135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TD00015044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주방인테리어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99299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TD00015045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거실인테리어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83764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TD00015046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룸인테리어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15577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TD00015047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혼수템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48365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TD00015048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홈스타일링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31936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TD00015049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랜선집들이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34931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TD00015050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랜선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05060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TD00015051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오브제냉장고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58165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TD00015052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엘지전자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00140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TD00015053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올레드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tv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37265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TD00015054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엘지오브제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31336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TD00015055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94550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TD00015056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가전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069195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TD00015057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타워에어컨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43935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TD00015058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휘센타워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35628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TD00015059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휘센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12960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TD00015060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에어컨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14040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TD00015061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일상스타그램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7860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TD00015062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인테리어스타그램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0147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TD00015063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일상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44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873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17C9FF6-5013-4014-B5FC-22A6040CEE4A}"/>
              </a:ext>
            </a:extLst>
          </p:cNvPr>
          <p:cNvSpPr txBox="1">
            <a:spLocks/>
          </p:cNvSpPr>
          <p:nvPr/>
        </p:nvSpPr>
        <p:spPr>
          <a:xfrm>
            <a:off x="133351" y="85158"/>
            <a:ext cx="6886574" cy="13626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1"/>
            <a:r>
              <a:rPr lang="en-US" altLang="ko-KR" sz="1400" b="1" dirty="0">
                <a:latin typeface="+mn-lt"/>
                <a:ea typeface="+mn-ea"/>
              </a:rPr>
              <a:t>* </a:t>
            </a:r>
            <a:r>
              <a:rPr lang="ko-KR" altLang="en-US" sz="1400" b="1" dirty="0" err="1">
                <a:latin typeface="+mn-lt"/>
                <a:ea typeface="+mn-ea"/>
              </a:rPr>
              <a:t>미사용</a:t>
            </a:r>
            <a:r>
              <a:rPr lang="ko-KR" altLang="en-US" sz="1400" b="1" dirty="0">
                <a:latin typeface="+mn-lt"/>
                <a:ea typeface="+mn-ea"/>
              </a:rPr>
              <a:t> 태그 리스트 </a:t>
            </a:r>
            <a:r>
              <a:rPr lang="en-US" altLang="ko-KR" sz="1400" b="1" dirty="0">
                <a:latin typeface="+mn-lt"/>
                <a:ea typeface="+mn-ea"/>
              </a:rPr>
              <a:t>(25.08.07 </a:t>
            </a:r>
            <a:r>
              <a:rPr lang="ko-KR" altLang="en-US" sz="1400" b="1" dirty="0">
                <a:latin typeface="+mn-lt"/>
                <a:ea typeface="+mn-ea"/>
              </a:rPr>
              <a:t>기준</a:t>
            </a:r>
            <a:r>
              <a:rPr lang="en-US" altLang="ko-KR" sz="1400" b="1" dirty="0">
                <a:latin typeface="+mn-lt"/>
                <a:ea typeface="+mn-ea"/>
              </a:rPr>
              <a:t>)</a:t>
            </a:r>
            <a:endParaRPr lang="en-US" altLang="ko-KR" sz="1200" dirty="0">
              <a:latin typeface="+mn-lt"/>
              <a:ea typeface="+mn-ea"/>
            </a:endParaRPr>
          </a:p>
          <a:p>
            <a:pPr latinLnBrk="1"/>
            <a:r>
              <a:rPr lang="en-US" altLang="ko-KR" sz="1050" dirty="0">
                <a:solidFill>
                  <a:srgbClr val="FF0000"/>
                </a:solidFill>
                <a:latin typeface="+mn-lt"/>
                <a:ea typeface="+mn-ea"/>
              </a:rPr>
              <a:t>- 24</a:t>
            </a:r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년 </a:t>
            </a:r>
            <a:r>
              <a:rPr lang="en-US" altLang="ko-KR" sz="1050" dirty="0">
                <a:solidFill>
                  <a:srgbClr val="FF0000"/>
                </a:solidFill>
                <a:latin typeface="+mn-lt"/>
                <a:ea typeface="+mn-ea"/>
              </a:rPr>
              <a:t>7</a:t>
            </a:r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월 이전에 사용하던 태그 리스트로</a:t>
            </a:r>
            <a:r>
              <a:rPr lang="en-US" altLang="ko-KR" sz="1050" dirty="0">
                <a:solidFill>
                  <a:srgbClr val="FF0000"/>
                </a:solidFill>
                <a:latin typeface="+mn-lt"/>
                <a:ea typeface="+mn-ea"/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삭제 불가하여 </a:t>
            </a:r>
            <a:r>
              <a:rPr lang="ko-KR" altLang="en-US" sz="1050" dirty="0" err="1">
                <a:solidFill>
                  <a:srgbClr val="FF0000"/>
                </a:solidFill>
                <a:latin typeface="+mn-lt"/>
                <a:ea typeface="+mn-ea"/>
              </a:rPr>
              <a:t>미사용</a:t>
            </a:r>
            <a:r>
              <a:rPr lang="ko-KR" altLang="en-US" sz="1050" dirty="0">
                <a:solidFill>
                  <a:srgbClr val="FF0000"/>
                </a:solidFill>
                <a:latin typeface="+mn-lt"/>
                <a:ea typeface="+mn-ea"/>
              </a:rPr>
              <a:t> 태그 리스트로 분류 및 사용하지 않고 있음</a:t>
            </a:r>
            <a:endParaRPr lang="en-US" altLang="ko-KR" sz="1200" dirty="0">
              <a:latin typeface="+mn-lt"/>
              <a:ea typeface="+mn-ea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0843A6-BFC8-4576-AF67-9B8BD3CCF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328378"/>
              </p:ext>
            </p:extLst>
          </p:nvPr>
        </p:nvGraphicFramePr>
        <p:xfrm>
          <a:off x="420353" y="573040"/>
          <a:ext cx="3634455" cy="6114786"/>
        </p:xfrm>
        <a:graphic>
          <a:graphicData uri="http://schemas.openxmlformats.org/drawingml/2006/table">
            <a:tbl>
              <a:tblPr/>
              <a:tblGrid>
                <a:gridCol w="1211485">
                  <a:extLst>
                    <a:ext uri="{9D8B030D-6E8A-4147-A177-3AD203B41FA5}">
                      <a16:colId xmlns:a16="http://schemas.microsoft.com/office/drawing/2014/main" val="261594144"/>
                    </a:ext>
                  </a:extLst>
                </a:gridCol>
                <a:gridCol w="1211485">
                  <a:extLst>
                    <a:ext uri="{9D8B030D-6E8A-4147-A177-3AD203B41FA5}">
                      <a16:colId xmlns:a16="http://schemas.microsoft.com/office/drawing/2014/main" val="2632733375"/>
                    </a:ext>
                  </a:extLst>
                </a:gridCol>
                <a:gridCol w="1211485">
                  <a:extLst>
                    <a:ext uri="{9D8B030D-6E8A-4147-A177-3AD203B41FA5}">
                      <a16:colId xmlns:a16="http://schemas.microsoft.com/office/drawing/2014/main" val="2531840204"/>
                    </a:ext>
                  </a:extLst>
                </a:gridCol>
              </a:tblGrid>
              <a:tr h="128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common_code_name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tag_id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tag_name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55214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22368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전자멤버십앱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2116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리모델링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30857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집들이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69838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오브제정수기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02473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오브제워시타워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497091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오브제스타일러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018955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오브제냉장고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563591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오브제컬렉션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6774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오브제냉장고빌트인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34038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오브제플렉스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235807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오브제인테리어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96362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오브제베이지세트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89017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오브제정수기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544308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그말맞다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81294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백색가전은엘지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36089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엘지가전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35587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신혼집인테리어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05792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이사완료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16482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워시타워후기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84093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냉장고후기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52952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포인트주세요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11875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200021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식세기후기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17846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오브제이벤트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573055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오브제벽걸이에어컨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636284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침대는시몬스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73902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가전은역시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400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냉장고장리폼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874452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간접조명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163641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멤버십앱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78369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랜선집들이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9535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세미빌트인냉장고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491418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핑크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724488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신혼가구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55194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TD00015099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오브제스타일러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747429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오브제청소기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322513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오브제워시타워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00336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오브제광파오븐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123331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오브제에어컨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81928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오브제식기세척기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703697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엘지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1429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핑크주방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343720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핑크싱크대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054886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핑크인테리어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975987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이벤트응모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169197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870544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테라스라이프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963712"/>
                  </a:ext>
                </a:extLst>
              </a:tr>
              <a:tr h="122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엘지오브제스타일러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30263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E231000-837E-4799-A38F-01BB11247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96475"/>
              </p:ext>
            </p:extLst>
          </p:nvPr>
        </p:nvGraphicFramePr>
        <p:xfrm>
          <a:off x="4256585" y="573041"/>
          <a:ext cx="3599787" cy="6113506"/>
        </p:xfrm>
        <a:graphic>
          <a:graphicData uri="http://schemas.openxmlformats.org/drawingml/2006/table">
            <a:tbl>
              <a:tblPr/>
              <a:tblGrid>
                <a:gridCol w="1199929">
                  <a:extLst>
                    <a:ext uri="{9D8B030D-6E8A-4147-A177-3AD203B41FA5}">
                      <a16:colId xmlns:a16="http://schemas.microsoft.com/office/drawing/2014/main" val="2094935035"/>
                    </a:ext>
                  </a:extLst>
                </a:gridCol>
                <a:gridCol w="1199929">
                  <a:extLst>
                    <a:ext uri="{9D8B030D-6E8A-4147-A177-3AD203B41FA5}">
                      <a16:colId xmlns:a16="http://schemas.microsoft.com/office/drawing/2014/main" val="1250937414"/>
                    </a:ext>
                  </a:extLst>
                </a:gridCol>
                <a:gridCol w="1199929">
                  <a:extLst>
                    <a:ext uri="{9D8B030D-6E8A-4147-A177-3AD203B41FA5}">
                      <a16:colId xmlns:a16="http://schemas.microsoft.com/office/drawing/2014/main" val="844910458"/>
                    </a:ext>
                  </a:extLst>
                </a:gridCol>
              </a:tblGrid>
              <a:tr h="1285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common_code_name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tag_id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tag_name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932988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엘지오브제냉장고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455578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엘지오브제워시타워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57125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엘지오브제정수기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22578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엘지오브제컬렉션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6160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엘지오브제컬렉브션이벤트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713768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금호동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41560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우리집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64065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내돈내산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9395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오브제컬렉션김치냉장고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7377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신혼가전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3830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김치냉장고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64237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오브제에어컨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48144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올레드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46179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혼수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39290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오브제컬렉션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08767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오브제광파오븐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78207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TD00015129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오브제김치냉장고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283015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TD00016001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87176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TD00016002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Objetcollection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03042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TD00017001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74052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TD00018001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에어로타워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6897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오브제갤러리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TD00046002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얼음정수기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38483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TD00012005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갤러리디자인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09124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TD00013001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12492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TD00019001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톤프리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36095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TD00020002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생활가전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840528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TD00020003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69358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TD00021001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프라엘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04283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TD00022001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홈브루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60591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TD00023003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엑스붐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7700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TD00024001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스탠바이미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73475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TD00026001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80966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TD00026002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 스피커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51730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TD00026003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25336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TD00026004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로봇청소기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58577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TD00026005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79916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TD00026006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건조기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37361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TD00026007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에어컨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18011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TD00026008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20923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TD00026009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인덕션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19696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TD00026010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와인셀러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16763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TD00027001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에어로퍼니처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79720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TD00028001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공기청정기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43747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TD00031001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슈케어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0766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TD00031002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슈케이스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78854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TD00033001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컨버터블 패키지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63533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TD00033002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전자레인지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2128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TD00034001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전기레인지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02335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TD00035001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틔운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38624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0815AA1-A310-431F-B819-2F00E5C6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391299"/>
              </p:ext>
            </p:extLst>
          </p:nvPr>
        </p:nvGraphicFramePr>
        <p:xfrm>
          <a:off x="8058149" y="571634"/>
          <a:ext cx="3599787" cy="6152006"/>
        </p:xfrm>
        <a:graphic>
          <a:graphicData uri="http://schemas.openxmlformats.org/drawingml/2006/table">
            <a:tbl>
              <a:tblPr/>
              <a:tblGrid>
                <a:gridCol w="1199929">
                  <a:extLst>
                    <a:ext uri="{9D8B030D-6E8A-4147-A177-3AD203B41FA5}">
                      <a16:colId xmlns:a16="http://schemas.microsoft.com/office/drawing/2014/main" val="1235608011"/>
                    </a:ext>
                  </a:extLst>
                </a:gridCol>
                <a:gridCol w="1199929">
                  <a:extLst>
                    <a:ext uri="{9D8B030D-6E8A-4147-A177-3AD203B41FA5}">
                      <a16:colId xmlns:a16="http://schemas.microsoft.com/office/drawing/2014/main" val="1406183631"/>
                    </a:ext>
                  </a:extLst>
                </a:gridCol>
                <a:gridCol w="1199929">
                  <a:extLst>
                    <a:ext uri="{9D8B030D-6E8A-4147-A177-3AD203B41FA5}">
                      <a16:colId xmlns:a16="http://schemas.microsoft.com/office/drawing/2014/main" val="2539915382"/>
                    </a:ext>
                  </a:extLst>
                </a:gridCol>
              </a:tblGrid>
              <a:tr h="1285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common_code_name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tag_id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tag_name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4368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TD00036001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 ThinQ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349725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TD00037001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21270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TD00038001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노트북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6820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TD00040001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0811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TD00042001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하이드로타워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603578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TD00042002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가습기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07737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TD00043001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냉장고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00242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TD00044001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환기가전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31313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TD00045001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에어컨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83014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TD00046001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얼음정수기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48920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TD00047001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20295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TD00049001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73968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TD00060001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노트북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54087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컬렉션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트루스팀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40336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컬렉션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오브제컬렉션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0772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컬렉션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시그니처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711952"/>
                  </a:ext>
                </a:extLst>
              </a:tr>
              <a:tr h="1285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케어솔루션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TD00012001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펫 공기청정기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260844"/>
                  </a:ext>
                </a:extLst>
              </a:tr>
              <a:tr h="15418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케어솔루션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TD00012002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음성인식 정수기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04777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케어솔루션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TD00012003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힐링미 안마의자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15324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TD00009069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소확행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32165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TD00009072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집돌이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집순이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87068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TD00009073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플렉스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9549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TD00009074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31604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TD00009075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654625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TD00009076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언택트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43440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TD00009077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밀레니얼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34272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TD00009082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홈트레이닝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84221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52093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온라인개학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44135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아카데미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99299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비스포크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837643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동결예방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15577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세탁기 청소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48365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31936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34931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집들이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05060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랜선 집들이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58165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호캉스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001407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TD00010027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372656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TD00011001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가전테리어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31336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TD00020001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945500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TD00020004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팝업스토어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069195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TD00023001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가전리뷰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439359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TD00023002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오늘의집 리뷰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35628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TD00029001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12960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TD00030001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140404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TD00046003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국내최초냉동보관얼음정수기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78601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TD00015062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인테리어스타그램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01472"/>
                  </a:ext>
                </a:extLst>
              </a:tr>
              <a:tr h="1221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오브제갤러리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TD00015063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일상</a:t>
                      </a:r>
                    </a:p>
                  </a:txBody>
                  <a:tcPr marL="2358" marR="2358" marT="23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44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291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094284"/>
            <a:ext cx="319965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 추가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관리하기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WCMS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 공통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태그마스터 에서 추가 선택 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대분류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태그명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노출순서 사용 여부 선택 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PROD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눌러서 사용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D69895-DCAA-441A-BE7B-AEABE48E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07" y="1492304"/>
            <a:ext cx="7799153" cy="32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30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393244"/>
            <a:ext cx="3199654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버튼 클릭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 시 스토리 관리에 등록되고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저장 됨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노출순서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지정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필요 시 순서 지정 요청 예정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20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순서 조정 규칙은 다음 페이지에서 상세 안내</a:t>
            </a:r>
            <a:endParaRPr lang="en-US" altLang="ko-KR" sz="1200" b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컨펌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완료 후 리스트에서 수정한 컨텐츠 선택한 하여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stg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및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prod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눌러서 배포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A4B2F96-4F1F-4086-A5D8-541E6793275E}"/>
              </a:ext>
            </a:extLst>
          </p:cNvPr>
          <p:cNvGrpSpPr/>
          <p:nvPr/>
        </p:nvGrpSpPr>
        <p:grpSpPr>
          <a:xfrm>
            <a:off x="4074292" y="917629"/>
            <a:ext cx="7425410" cy="2616061"/>
            <a:chOff x="336550" y="726325"/>
            <a:chExt cx="11520488" cy="40588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F27B3BC-2B8F-4C4D-A7C3-9A38FDEFDD0F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3C7DCA6C-B090-441D-A402-3856E14E44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AF5D38D-EC21-4625-968A-4700D9F55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E7ABD48-BCFE-47E5-95C8-0303E2A8CCB2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1FFDB5F-C816-4B4F-9C3B-B8587E928A66}"/>
                </a:ext>
              </a:extLst>
            </p:cNvPr>
            <p:cNvGrpSpPr/>
            <p:nvPr/>
          </p:nvGrpSpPr>
          <p:grpSpPr>
            <a:xfrm>
              <a:off x="2872403" y="812218"/>
              <a:ext cx="6721248" cy="3892493"/>
              <a:chOff x="2675946" y="803727"/>
              <a:chExt cx="6721248" cy="3892493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6D8A199-D29E-46FB-A96F-9E2C4FDF6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5946" y="803727"/>
                <a:ext cx="6721248" cy="3892493"/>
              </a:xfrm>
              <a:prstGeom prst="rect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84B5B4B-0FC7-4802-A593-9AA0CDD7B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0254"/>
              <a:stretch/>
            </p:blipFill>
            <p:spPr>
              <a:xfrm>
                <a:off x="2675946" y="1141841"/>
                <a:ext cx="6721248" cy="3554080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BE4C95-0FA7-4442-82A6-F278186E99C5}"/>
                </a:ext>
              </a:extLst>
            </p:cNvPr>
            <p:cNvSpPr/>
            <p:nvPr/>
          </p:nvSpPr>
          <p:spPr>
            <a:xfrm>
              <a:off x="8465097" y="435011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44D41A-7A50-4914-A74D-0873B6F19ABD}"/>
                </a:ext>
              </a:extLst>
            </p:cNvPr>
            <p:cNvSpPr/>
            <p:nvPr/>
          </p:nvSpPr>
          <p:spPr>
            <a:xfrm>
              <a:off x="8661283" y="4360477"/>
              <a:ext cx="701792" cy="3067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0CB126-64ED-4273-8618-EF643711DB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959"/>
          <a:stretch/>
        </p:blipFill>
        <p:spPr>
          <a:xfrm>
            <a:off x="4294228" y="3662819"/>
            <a:ext cx="6987540" cy="26160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72325" y="4467225"/>
            <a:ext cx="628650" cy="14573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8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A9C45D-BA41-4C4B-806F-18345886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60" y="1454185"/>
            <a:ext cx="2340000" cy="508591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231902-BD90-4984-805D-B0A7332B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387" y="1454185"/>
            <a:ext cx="7665920" cy="509680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24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년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10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월 스토리 개편 관련 업데이트 사항</a:t>
            </a: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3" y="614249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Header 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및 컨텐츠 하단부에 </a:t>
            </a:r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‘</a:t>
            </a:r>
            <a:r>
              <a:rPr lang="ko-KR" altLang="en-US" sz="1400" b="0" dirty="0" err="1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스토리홈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 바로가기</a:t>
            </a:r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’ 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버튼이 공통영역으로 추가됩니다</a:t>
            </a:r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.</a:t>
            </a:r>
          </a:p>
          <a:p>
            <a:r>
              <a:rPr lang="en-US" altLang="ko-KR" sz="1400" b="0" u="sng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1-2 </a:t>
            </a:r>
            <a:r>
              <a:rPr lang="ko-KR" altLang="en-US" sz="1400" b="0" u="sng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컨텐츠 생성 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파트에서 추가 방법 확인하실 수 있습니다</a:t>
            </a:r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1F39E8-6D09-4259-9E54-5AEE30907A46}"/>
              </a:ext>
            </a:extLst>
          </p:cNvPr>
          <p:cNvSpPr/>
          <p:nvPr/>
        </p:nvSpPr>
        <p:spPr>
          <a:xfrm>
            <a:off x="1035560" y="1462574"/>
            <a:ext cx="2340146" cy="265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745EBE-497C-4D5E-8AA1-27DAC8D126B1}"/>
              </a:ext>
            </a:extLst>
          </p:cNvPr>
          <p:cNvSpPr/>
          <p:nvPr/>
        </p:nvSpPr>
        <p:spPr>
          <a:xfrm>
            <a:off x="9794808" y="1905683"/>
            <a:ext cx="601177" cy="248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97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1" y="716705"/>
            <a:ext cx="1139613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highlight>
                  <a:srgbClr val="FFFAEB"/>
                </a:highligh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 </a:t>
            </a:r>
            <a:r>
              <a:rPr lang="ko-KR" altLang="en-US" sz="1200" b="0" dirty="0">
                <a:solidFill>
                  <a:schemeClr val="tx1"/>
                </a:solidFill>
                <a:highlight>
                  <a:srgbClr val="FFFAEB"/>
                </a:highligh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참고사항</a:t>
            </a:r>
            <a:r>
              <a:rPr lang="en-US" altLang="ko-KR" sz="1200" b="0" dirty="0">
                <a:solidFill>
                  <a:schemeClr val="tx1"/>
                </a:solidFill>
                <a:highlight>
                  <a:srgbClr val="FFFAEB"/>
                </a:highligh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r>
              <a:rPr lang="ko-KR" altLang="en-US" sz="1200" b="0" dirty="0">
                <a:solidFill>
                  <a:schemeClr val="tx1"/>
                </a:solidFill>
                <a:highlight>
                  <a:srgbClr val="FFFAEB"/>
                </a:highligh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컨텐츠 노출순서</a:t>
            </a:r>
            <a:endParaRPr lang="en-US" altLang="ko-KR" sz="1200" b="0" dirty="0">
              <a:solidFill>
                <a:schemeClr val="tx1"/>
              </a:solidFill>
              <a:highlight>
                <a:srgbClr val="FFFAEB"/>
              </a:highlight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어드민과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프론트의 컨텐츠 노출 순서는 아래와 같습니다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b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어드민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최종수정날짜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최신순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STORY ID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가 앞선 순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(*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최종수정날짜가 동일할 경우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STORY ID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 앞선 건들부터 노출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프론트</a:t>
            </a:r>
            <a:r>
              <a:rPr lang="en-US" altLang="ko-KR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★</a:t>
            </a:r>
            <a:r>
              <a:rPr lang="en-US" altLang="ko-KR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: </a:t>
            </a:r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노출순서 설정 순 </a:t>
            </a:r>
            <a:r>
              <a:rPr lang="en-US" altLang="ko-KR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기준일 </a:t>
            </a:r>
            <a:r>
              <a:rPr lang="ko-KR" altLang="en-US" sz="1200" dirty="0" err="1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최신순</a:t>
            </a:r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최종수정날짜 </a:t>
            </a:r>
            <a:r>
              <a:rPr lang="ko-KR" altLang="en-US" sz="1200" dirty="0" err="1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최신순</a:t>
            </a:r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(* </a:t>
            </a:r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노출순서가 동일할 경우 </a:t>
            </a:r>
            <a:r>
              <a:rPr lang="en-US" altLang="ko-KR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기준일</a:t>
            </a:r>
            <a:r>
              <a:rPr lang="en-US" altLang="ko-KR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 </a:t>
            </a:r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 최신 건인 것부터 노출</a:t>
            </a:r>
            <a:r>
              <a:rPr lang="en-US" altLang="ko-KR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ㄴ 기준일은 컨텐츠 운영 배포일로 설정하는 것을 원칙으로 함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(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순서 조정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상세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)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6F6B4E2-617C-47E5-87BE-518149F9F3FC}"/>
              </a:ext>
            </a:extLst>
          </p:cNvPr>
          <p:cNvSpPr txBox="1">
            <a:spLocks/>
          </p:cNvSpPr>
          <p:nvPr/>
        </p:nvSpPr>
        <p:spPr>
          <a:xfrm>
            <a:off x="397931" y="2363069"/>
            <a:ext cx="1139613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■ 노출순서 설정 기준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전시 넘버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IA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별 기본 전시 넘버는 아래와 같습니다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 넘버 범위는 일부 컨텐츠의 순서를 조정하고 싶을 때를 대비해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임의로 설정해둔 건입니다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en-US" altLang="ko-KR" sz="1200" b="0" dirty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(*</a:t>
            </a:r>
            <a:r>
              <a:rPr lang="ko-KR" altLang="en-US" sz="1200" b="0" dirty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현재는 해당 넘버 사용하는 건 없음</a:t>
            </a:r>
            <a:r>
              <a:rPr lang="en-US" altLang="ko-KR" sz="1200" b="0" dirty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DCFFF5-4E39-414A-82B3-23113058F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60866"/>
              </p:ext>
            </p:extLst>
          </p:nvPr>
        </p:nvGraphicFramePr>
        <p:xfrm>
          <a:off x="655409" y="3455435"/>
          <a:ext cx="4960388" cy="1729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670">
                  <a:extLst>
                    <a:ext uri="{9D8B030D-6E8A-4147-A177-3AD203B41FA5}">
                      <a16:colId xmlns:a16="http://schemas.microsoft.com/office/drawing/2014/main" val="1161627595"/>
                    </a:ext>
                  </a:extLst>
                </a:gridCol>
                <a:gridCol w="1769859">
                  <a:extLst>
                    <a:ext uri="{9D8B030D-6E8A-4147-A177-3AD203B41FA5}">
                      <a16:colId xmlns:a16="http://schemas.microsoft.com/office/drawing/2014/main" val="724489733"/>
                    </a:ext>
                  </a:extLst>
                </a:gridCol>
                <a:gridCol w="1769859">
                  <a:extLst>
                    <a:ext uri="{9D8B030D-6E8A-4147-A177-3AD203B41FA5}">
                      <a16:colId xmlns:a16="http://schemas.microsoft.com/office/drawing/2014/main" val="821929703"/>
                    </a:ext>
                  </a:extLst>
                </a:gridCol>
              </a:tblGrid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endParaRPr lang="ko-KR" altLang="en-US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기본 전시 넘버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사용 가능 넘버</a:t>
                      </a:r>
                      <a:endParaRPr lang="ko-KR" altLang="en-US" sz="1200" b="1" i="1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84614"/>
                  </a:ext>
                </a:extLst>
              </a:tr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리뷰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899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801~899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275052"/>
                  </a:ext>
                </a:extLst>
              </a:tr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라이프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909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900~909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999109"/>
                  </a:ext>
                </a:extLst>
              </a:tr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</a:rPr>
                        <a:t>테크인사이드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919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910~919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456741"/>
                  </a:ext>
                </a:extLst>
              </a:tr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LGE NEWS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929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920~929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164000"/>
                  </a:ext>
                </a:extLst>
              </a:tr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가이드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939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930~939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051711"/>
                  </a:ext>
                </a:extLst>
              </a:tr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TV</a:t>
                      </a:r>
                      <a:r>
                        <a:rPr lang="ko-KR" altLang="en-US" sz="1200" u="none" strike="noStrike" dirty="0">
                          <a:effectLst/>
                        </a:rPr>
                        <a:t>광고</a:t>
                      </a:r>
                      <a:r>
                        <a:rPr lang="en-US" altLang="ko-KR" sz="1200" u="none" strike="noStrike" dirty="0">
                          <a:effectLst/>
                        </a:rPr>
                        <a:t>/</a:t>
                      </a:r>
                      <a:r>
                        <a:rPr lang="ko-KR" altLang="en-US" sz="1200" u="none" strike="noStrike" dirty="0">
                          <a:effectLst/>
                        </a:rPr>
                        <a:t>수상내역</a:t>
                      </a:r>
                      <a:endParaRPr lang="ko-KR" altLang="en-US" sz="1200" b="0" i="1" u="none" strike="noStrike" dirty="0">
                        <a:solidFill>
                          <a:srgbClr val="80808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999</a:t>
                      </a:r>
                      <a:endParaRPr lang="en-US" altLang="ko-KR" sz="1200" b="0" i="1" u="none" strike="noStrike" dirty="0">
                        <a:solidFill>
                          <a:srgbClr val="80808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990~999</a:t>
                      </a:r>
                      <a:endParaRPr lang="en-US" altLang="ko-KR" sz="1200" b="0" i="1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818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692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D6A145-3BD1-4C7F-87A0-B36BFB72B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11" y="3019841"/>
            <a:ext cx="3707219" cy="350172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(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순서 조정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상세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)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88721FE-F061-4B14-812F-D4BE95D76201}"/>
              </a:ext>
            </a:extLst>
          </p:cNvPr>
          <p:cNvSpPr txBox="1">
            <a:spLocks/>
          </p:cNvSpPr>
          <p:nvPr/>
        </p:nvSpPr>
        <p:spPr>
          <a:xfrm>
            <a:off x="397931" y="1492448"/>
            <a:ext cx="11396135" cy="369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① </a:t>
            </a:r>
            <a:r>
              <a:rPr lang="en-US" altLang="ko-KR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IA</a:t>
            </a:r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별 페이지 접속 시 우선으로 노출하고 싶은 컨텐츠</a:t>
            </a:r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23BDE35-CB9C-4D8F-9729-FD8D4D82EF3B}"/>
              </a:ext>
            </a:extLst>
          </p:cNvPr>
          <p:cNvSpPr txBox="1">
            <a:spLocks/>
          </p:cNvSpPr>
          <p:nvPr/>
        </p:nvSpPr>
        <p:spPr>
          <a:xfrm>
            <a:off x="397931" y="683408"/>
            <a:ext cx="11396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■ 노출순서 설정 기준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 전시 넘버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아래와 같이 특수한 경우에는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 전시 넘버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세팅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657568E-FC70-44B7-BA02-6A8A015D6827}"/>
              </a:ext>
            </a:extLst>
          </p:cNvPr>
          <p:cNvSpPr txBox="1">
            <a:spLocks/>
          </p:cNvSpPr>
          <p:nvPr/>
        </p:nvSpPr>
        <p:spPr>
          <a:xfrm>
            <a:off x="397931" y="1931309"/>
            <a:ext cx="11396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클라이언트가 각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IA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 시 가장 앞에 노출하고 싶은 컨텐츠로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별도 요청 시에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100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번으로 노출순서 변경해주시면 됩니다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노출하고 싶은 컨텐츠가 변경되면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컨텐츠는 기존 규칙대로 전시 넘버 설정해주시면 됩니다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B0B8706A-17B8-4BBE-B374-20C0475FFD29}"/>
              </a:ext>
            </a:extLst>
          </p:cNvPr>
          <p:cNvSpPr txBox="1">
            <a:spLocks/>
          </p:cNvSpPr>
          <p:nvPr/>
        </p:nvSpPr>
        <p:spPr>
          <a:xfrm>
            <a:off x="535583" y="2656387"/>
            <a:ext cx="3383989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dirty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실제 </a:t>
            </a:r>
            <a:r>
              <a:rPr lang="en-US" altLang="ko-KR" dirty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100</a:t>
            </a:r>
            <a:r>
              <a:rPr lang="ko-KR" altLang="en-US" dirty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 컨텐츠 예시 </a:t>
            </a:r>
            <a:r>
              <a:rPr lang="en-US" altLang="ko-KR" dirty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(25/2/20 </a:t>
            </a:r>
            <a:r>
              <a:rPr lang="ko-KR" altLang="en-US" dirty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기준</a:t>
            </a:r>
            <a:r>
              <a:rPr lang="en-US" altLang="ko-KR" dirty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200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065E92-5B40-4F37-A011-9774E8B3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6" y="3021153"/>
            <a:ext cx="3679753" cy="346135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6B019D7-931F-4FFC-BA5B-D36D402F8168}"/>
              </a:ext>
            </a:extLst>
          </p:cNvPr>
          <p:cNvSpPr txBox="1"/>
          <p:nvPr/>
        </p:nvSpPr>
        <p:spPr>
          <a:xfrm>
            <a:off x="673606" y="3021153"/>
            <a:ext cx="1526380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라이프 </a:t>
            </a:r>
            <a:r>
              <a:rPr lang="en-US" altLang="ko-KR" sz="1050" b="1" dirty="0"/>
              <a:t>&gt; </a:t>
            </a:r>
            <a:r>
              <a:rPr lang="ko-KR" altLang="en-US" sz="1050" b="1" dirty="0"/>
              <a:t>광파오븐 컨텐츠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7C3CCFC-A51C-43F8-AC3B-8A5CFAF64740}"/>
              </a:ext>
            </a:extLst>
          </p:cNvPr>
          <p:cNvSpPr txBox="1"/>
          <p:nvPr/>
        </p:nvSpPr>
        <p:spPr>
          <a:xfrm>
            <a:off x="4565211" y="3019841"/>
            <a:ext cx="239520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테크인사이드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&gt; </a:t>
            </a:r>
            <a:r>
              <a:rPr lang="ko-KR" altLang="en-US" sz="1050" b="1" dirty="0"/>
              <a:t>그램</a:t>
            </a:r>
            <a:r>
              <a:rPr lang="en-US" altLang="ko-KR" sz="1050" b="1" dirty="0"/>
              <a:t>Pro, </a:t>
            </a:r>
            <a:r>
              <a:rPr lang="ko-KR" altLang="en-US" sz="1050" b="1" dirty="0" err="1"/>
              <a:t>스타일러</a:t>
            </a:r>
            <a:r>
              <a:rPr lang="ko-KR" altLang="en-US" sz="1050" b="1" dirty="0"/>
              <a:t> 컨텐츠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A8748881-1CA0-4874-AF2A-A16CF62E3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987551"/>
              </p:ext>
            </p:extLst>
          </p:nvPr>
        </p:nvGraphicFramePr>
        <p:xfrm>
          <a:off x="9333781" y="835570"/>
          <a:ext cx="2460286" cy="494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917">
                  <a:extLst>
                    <a:ext uri="{9D8B030D-6E8A-4147-A177-3AD203B41FA5}">
                      <a16:colId xmlns:a16="http://schemas.microsoft.com/office/drawing/2014/main" val="330744647"/>
                    </a:ext>
                  </a:extLst>
                </a:gridCol>
                <a:gridCol w="1442369">
                  <a:extLst>
                    <a:ext uri="{9D8B030D-6E8A-4147-A177-3AD203B41FA5}">
                      <a16:colId xmlns:a16="http://schemas.microsoft.com/office/drawing/2014/main" val="1826397794"/>
                    </a:ext>
                  </a:extLst>
                </a:gridCol>
              </a:tblGrid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IA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관리 전시 넘버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82895"/>
                  </a:ext>
                </a:extLst>
              </a:tr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상관없음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397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766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(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순서 조정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상세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)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88721FE-F061-4B14-812F-D4BE95D76201}"/>
              </a:ext>
            </a:extLst>
          </p:cNvPr>
          <p:cNvSpPr txBox="1">
            <a:spLocks/>
          </p:cNvSpPr>
          <p:nvPr/>
        </p:nvSpPr>
        <p:spPr>
          <a:xfrm>
            <a:off x="397931" y="1492448"/>
            <a:ext cx="11396135" cy="369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② 스토리 홈 메인 </a:t>
            </a:r>
            <a:r>
              <a:rPr lang="en-US" altLang="ko-KR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태그로 찾는 라이프스타일</a:t>
            </a:r>
            <a:r>
              <a:rPr lang="en-US" altLang="ko-KR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 </a:t>
            </a:r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</a:t>
            </a:r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DF5DAF-E0E2-4CF9-922D-BE5A82D68DAB}"/>
              </a:ext>
            </a:extLst>
          </p:cNvPr>
          <p:cNvGrpSpPr/>
          <p:nvPr/>
        </p:nvGrpSpPr>
        <p:grpSpPr>
          <a:xfrm>
            <a:off x="521777" y="3478166"/>
            <a:ext cx="3489230" cy="3025278"/>
            <a:chOff x="464591" y="3081015"/>
            <a:chExt cx="3771747" cy="32702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33D6E9-59EE-4CCA-B323-FC501AD26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090"/>
            <a:stretch/>
          </p:blipFill>
          <p:spPr>
            <a:xfrm>
              <a:off x="464591" y="3081015"/>
              <a:ext cx="3771747" cy="3270229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59E3B77-E4D7-4F21-99FF-B0F4297FD03C}"/>
                </a:ext>
              </a:extLst>
            </p:cNvPr>
            <p:cNvSpPr/>
            <p:nvPr/>
          </p:nvSpPr>
          <p:spPr>
            <a:xfrm>
              <a:off x="553867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101</a:t>
              </a:r>
              <a:endParaRPr lang="ko-KR" altLang="en-US" sz="36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DE6B69-73D1-4997-B647-B8882CE2EEA7}"/>
                </a:ext>
              </a:extLst>
            </p:cNvPr>
            <p:cNvSpPr/>
            <p:nvPr/>
          </p:nvSpPr>
          <p:spPr>
            <a:xfrm>
              <a:off x="1451675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102</a:t>
              </a:r>
              <a:endParaRPr lang="ko-KR" altLang="en-US" sz="36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67E240-22CC-4A49-90B4-69507CD1C458}"/>
                </a:ext>
              </a:extLst>
            </p:cNvPr>
            <p:cNvSpPr/>
            <p:nvPr/>
          </p:nvSpPr>
          <p:spPr>
            <a:xfrm>
              <a:off x="2351481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103</a:t>
              </a:r>
              <a:endParaRPr lang="ko-KR" altLang="en-US" sz="36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75913F5-EC23-452E-9C15-D58C891F2591}"/>
                </a:ext>
              </a:extLst>
            </p:cNvPr>
            <p:cNvSpPr/>
            <p:nvPr/>
          </p:nvSpPr>
          <p:spPr>
            <a:xfrm>
              <a:off x="3251286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104</a:t>
              </a:r>
              <a:endParaRPr lang="ko-KR" altLang="en-US" sz="36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31FDC38-A4E6-4223-BD27-9756FE6DCA15}"/>
                </a:ext>
              </a:extLst>
            </p:cNvPr>
            <p:cNvSpPr/>
            <p:nvPr/>
          </p:nvSpPr>
          <p:spPr>
            <a:xfrm>
              <a:off x="553867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105</a:t>
              </a:r>
              <a:endParaRPr lang="ko-KR" altLang="en-US" sz="3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016286-62D1-4D50-90CF-CAA0A3BCD388}"/>
                </a:ext>
              </a:extLst>
            </p:cNvPr>
            <p:cNvSpPr/>
            <p:nvPr/>
          </p:nvSpPr>
          <p:spPr>
            <a:xfrm>
              <a:off x="1451675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106</a:t>
              </a:r>
              <a:endParaRPr lang="ko-KR" altLang="en-US" sz="3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BCE5495-6D19-4652-B8FB-2549D74EDDA3}"/>
                </a:ext>
              </a:extLst>
            </p:cNvPr>
            <p:cNvSpPr/>
            <p:nvPr/>
          </p:nvSpPr>
          <p:spPr>
            <a:xfrm>
              <a:off x="2351481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107</a:t>
              </a:r>
              <a:endParaRPr lang="ko-KR" altLang="en-US" sz="36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B3F55CE-2FE9-49DB-93B3-7BA64B206C2E}"/>
                </a:ext>
              </a:extLst>
            </p:cNvPr>
            <p:cNvSpPr/>
            <p:nvPr/>
          </p:nvSpPr>
          <p:spPr>
            <a:xfrm>
              <a:off x="3251286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108</a:t>
              </a:r>
              <a:endParaRPr lang="ko-KR" altLang="en-US" sz="3600" dirty="0"/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723BDE35-CB9C-4D8F-9729-FD8D4D82EF3B}"/>
              </a:ext>
            </a:extLst>
          </p:cNvPr>
          <p:cNvSpPr txBox="1">
            <a:spLocks/>
          </p:cNvSpPr>
          <p:nvPr/>
        </p:nvSpPr>
        <p:spPr>
          <a:xfrm>
            <a:off x="397931" y="683408"/>
            <a:ext cx="11396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■ 노출순서 설정 기준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 전시 넘버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아래와 같이 특수한 경우에는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 전시 넘버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세팅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657568E-FC70-44B7-BA02-6A8A015D6827}"/>
              </a:ext>
            </a:extLst>
          </p:cNvPr>
          <p:cNvSpPr txBox="1">
            <a:spLocks/>
          </p:cNvSpPr>
          <p:nvPr/>
        </p:nvSpPr>
        <p:spPr>
          <a:xfrm>
            <a:off x="397931" y="1939935"/>
            <a:ext cx="1139613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홈 메인에는 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태그별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(ex.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#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인테리어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#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푸드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레시피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#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의류 케어 등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로 최대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24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개의 컨텐츠가 전시됩니다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아래와 같이 태그별로 전시하고 싶은 순서에 따라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101~124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번으로 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매핑해주시면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됩니다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b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태그와 상관 없이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101~124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번으로 매핑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홈메인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전시되는 컨텐츠 외 라이프스타일 태그를 가지고 있는 다른 컨텐츠들은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전시 넘버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세팅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100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 컨텐츠가 포함된 경우에도 위치에 맞춰 넘버링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	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57C57C-3740-4170-8346-6FA2D2E9446D}"/>
              </a:ext>
            </a:extLst>
          </p:cNvPr>
          <p:cNvGrpSpPr/>
          <p:nvPr/>
        </p:nvGrpSpPr>
        <p:grpSpPr>
          <a:xfrm>
            <a:off x="4235966" y="3478166"/>
            <a:ext cx="3489230" cy="3025278"/>
            <a:chOff x="4316989" y="3081015"/>
            <a:chExt cx="3771747" cy="32702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5DAF760-884E-443E-B7E9-4A83905F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989" y="3081015"/>
              <a:ext cx="3771747" cy="3270229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EDAEBB6-57F4-40F8-8211-1AD0B170304F}"/>
                </a:ext>
              </a:extLst>
            </p:cNvPr>
            <p:cNvSpPr/>
            <p:nvPr/>
          </p:nvSpPr>
          <p:spPr>
            <a:xfrm>
              <a:off x="4394625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101</a:t>
              </a:r>
              <a:endParaRPr lang="ko-KR" altLang="en-US" sz="36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3E52347-E44B-4D3D-8E00-5C0A0FF017C5}"/>
                </a:ext>
              </a:extLst>
            </p:cNvPr>
            <p:cNvSpPr/>
            <p:nvPr/>
          </p:nvSpPr>
          <p:spPr>
            <a:xfrm>
              <a:off x="5292433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102</a:t>
              </a:r>
              <a:endParaRPr lang="ko-KR" altLang="en-US" sz="36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AD7DA18-007C-42BF-8DF3-EB71A57BB127}"/>
                </a:ext>
              </a:extLst>
            </p:cNvPr>
            <p:cNvSpPr/>
            <p:nvPr/>
          </p:nvSpPr>
          <p:spPr>
            <a:xfrm>
              <a:off x="6192239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103</a:t>
              </a:r>
              <a:endParaRPr lang="ko-KR" altLang="en-US" sz="36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A76CFF-DA7E-488C-930F-CB4570B7FE74}"/>
                </a:ext>
              </a:extLst>
            </p:cNvPr>
            <p:cNvSpPr/>
            <p:nvPr/>
          </p:nvSpPr>
          <p:spPr>
            <a:xfrm>
              <a:off x="7092044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104</a:t>
              </a:r>
              <a:endParaRPr lang="ko-KR" altLang="en-US" sz="36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A0B8103-52BC-49AC-B6C9-16DEB7FE9403}"/>
                </a:ext>
              </a:extLst>
            </p:cNvPr>
            <p:cNvSpPr/>
            <p:nvPr/>
          </p:nvSpPr>
          <p:spPr>
            <a:xfrm>
              <a:off x="4394625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105</a:t>
              </a:r>
              <a:endParaRPr lang="ko-KR" altLang="en-US" sz="36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E466F49-3C4A-4E68-8396-386BDE5F9844}"/>
                </a:ext>
              </a:extLst>
            </p:cNvPr>
            <p:cNvSpPr/>
            <p:nvPr/>
          </p:nvSpPr>
          <p:spPr>
            <a:xfrm>
              <a:off x="5292433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106</a:t>
              </a:r>
              <a:endParaRPr lang="ko-KR" altLang="en-US" sz="36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36735A-CBBA-4441-B8EA-F5D20049C320}"/>
                </a:ext>
              </a:extLst>
            </p:cNvPr>
            <p:cNvSpPr/>
            <p:nvPr/>
          </p:nvSpPr>
          <p:spPr>
            <a:xfrm>
              <a:off x="6192239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107</a:t>
              </a:r>
              <a:endParaRPr lang="ko-KR" altLang="en-US" sz="36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A52C151-5B2A-4BFE-8DAC-D5ED3EB5614B}"/>
                </a:ext>
              </a:extLst>
            </p:cNvPr>
            <p:cNvSpPr/>
            <p:nvPr/>
          </p:nvSpPr>
          <p:spPr>
            <a:xfrm>
              <a:off x="7092044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108</a:t>
              </a:r>
              <a:endParaRPr lang="ko-KR" altLang="en-US" sz="36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0A8D3FA-F670-43B3-B094-90AE94FBEEAA}"/>
              </a:ext>
            </a:extLst>
          </p:cNvPr>
          <p:cNvSpPr txBox="1"/>
          <p:nvPr/>
        </p:nvSpPr>
        <p:spPr>
          <a:xfrm>
            <a:off x="8101043" y="4777651"/>
            <a:ext cx="776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600" dirty="0"/>
              <a:t>···</a:t>
            </a:r>
            <a:endParaRPr lang="ko-KR" altLang="en-US" sz="3200" b="1" spc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5DBBF-A9A4-470C-B84E-DFD30704F011}"/>
              </a:ext>
            </a:extLst>
          </p:cNvPr>
          <p:cNvSpPr txBox="1"/>
          <p:nvPr/>
        </p:nvSpPr>
        <p:spPr>
          <a:xfrm>
            <a:off x="3976785" y="3116534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6600"/>
                </a:solidFill>
              </a:rPr>
              <a:t>ex. </a:t>
            </a:r>
            <a:r>
              <a:rPr lang="ko-KR" altLang="en-US" sz="1000" dirty="0" err="1">
                <a:solidFill>
                  <a:srgbClr val="006600"/>
                </a:solidFill>
              </a:rPr>
              <a:t>푸드</a:t>
            </a:r>
            <a:r>
              <a:rPr lang="en-US" altLang="ko-KR" sz="1000" dirty="0">
                <a:solidFill>
                  <a:srgbClr val="006600"/>
                </a:solidFill>
              </a:rPr>
              <a:t>/</a:t>
            </a:r>
            <a:r>
              <a:rPr lang="ko-KR" altLang="en-US" sz="1000" dirty="0">
                <a:solidFill>
                  <a:srgbClr val="006600"/>
                </a:solidFill>
              </a:rPr>
              <a:t>레시피 내 </a:t>
            </a:r>
            <a:r>
              <a:rPr lang="en-US" altLang="ko-KR" sz="1000" dirty="0">
                <a:solidFill>
                  <a:srgbClr val="006600"/>
                </a:solidFill>
              </a:rPr>
              <a:t>100</a:t>
            </a:r>
            <a:r>
              <a:rPr lang="ko-KR" altLang="en-US" sz="1000" dirty="0">
                <a:solidFill>
                  <a:srgbClr val="006600"/>
                </a:solidFill>
              </a:rPr>
              <a:t>번 컨텐츠 </a:t>
            </a:r>
            <a:r>
              <a:rPr lang="en-US" altLang="ko-KR" sz="1000" dirty="0">
                <a:solidFill>
                  <a:srgbClr val="006600"/>
                </a:solidFill>
              </a:rPr>
              <a:t>6</a:t>
            </a:r>
            <a:r>
              <a:rPr lang="ko-KR" altLang="en-US" sz="1000" dirty="0">
                <a:solidFill>
                  <a:srgbClr val="006600"/>
                </a:solidFill>
              </a:rPr>
              <a:t>개</a:t>
            </a:r>
            <a:r>
              <a:rPr lang="en-US" altLang="ko-KR" sz="1000" dirty="0">
                <a:solidFill>
                  <a:srgbClr val="006600"/>
                </a:solidFill>
              </a:rPr>
              <a:t>, </a:t>
            </a:r>
            <a:r>
              <a:rPr lang="ko-KR" altLang="en-US" sz="1000" dirty="0" err="1">
                <a:solidFill>
                  <a:srgbClr val="006600"/>
                </a:solidFill>
              </a:rPr>
              <a:t>그다음</a:t>
            </a:r>
            <a:r>
              <a:rPr lang="ko-KR" altLang="en-US" sz="1000" dirty="0">
                <a:solidFill>
                  <a:srgbClr val="006600"/>
                </a:solidFill>
              </a:rPr>
              <a:t> 컨텐츠부터 </a:t>
            </a:r>
            <a:r>
              <a:rPr lang="en-US" altLang="ko-KR" sz="1000" dirty="0">
                <a:solidFill>
                  <a:srgbClr val="006600"/>
                </a:solidFill>
              </a:rPr>
              <a:t>107,108, 109 … </a:t>
            </a:r>
            <a:r>
              <a:rPr lang="ko-KR" altLang="en-US" sz="1000" dirty="0">
                <a:solidFill>
                  <a:srgbClr val="006600"/>
                </a:solidFill>
              </a:rPr>
              <a:t>순으로 매핑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BCA7D52-D213-4739-A0B2-8832F0A8C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665829"/>
              </p:ext>
            </p:extLst>
          </p:nvPr>
        </p:nvGraphicFramePr>
        <p:xfrm>
          <a:off x="9333781" y="835570"/>
          <a:ext cx="2460286" cy="494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917">
                  <a:extLst>
                    <a:ext uri="{9D8B030D-6E8A-4147-A177-3AD203B41FA5}">
                      <a16:colId xmlns:a16="http://schemas.microsoft.com/office/drawing/2014/main" val="330744647"/>
                    </a:ext>
                  </a:extLst>
                </a:gridCol>
                <a:gridCol w="1442369">
                  <a:extLst>
                    <a:ext uri="{9D8B030D-6E8A-4147-A177-3AD203B41FA5}">
                      <a16:colId xmlns:a16="http://schemas.microsoft.com/office/drawing/2014/main" val="1826397794"/>
                    </a:ext>
                  </a:extLst>
                </a:gridCol>
              </a:tblGrid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IA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관리 전시 넘버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82895"/>
                  </a:ext>
                </a:extLst>
              </a:tr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상관없음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101~124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397592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90BC6336-3E82-476B-ACEA-51504EEB7063}"/>
              </a:ext>
            </a:extLst>
          </p:cNvPr>
          <p:cNvGrpSpPr/>
          <p:nvPr/>
        </p:nvGrpSpPr>
        <p:grpSpPr>
          <a:xfrm>
            <a:off x="7950095" y="3478166"/>
            <a:ext cx="3489230" cy="3025278"/>
            <a:chOff x="4316989" y="3081015"/>
            <a:chExt cx="3771747" cy="327022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38D2BBF-D340-4500-9C16-2EA039C5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989" y="3081015"/>
              <a:ext cx="3771747" cy="3270229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B088F4-A904-43D7-875C-37031A50156D}"/>
                </a:ext>
              </a:extLst>
            </p:cNvPr>
            <p:cNvSpPr/>
            <p:nvPr/>
          </p:nvSpPr>
          <p:spPr>
            <a:xfrm>
              <a:off x="4394625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100</a:t>
              </a:r>
              <a:endParaRPr lang="ko-KR" altLang="en-US" sz="36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5B54CE-A26A-4056-A981-6F5B7C6937BF}"/>
                </a:ext>
              </a:extLst>
            </p:cNvPr>
            <p:cNvSpPr/>
            <p:nvPr/>
          </p:nvSpPr>
          <p:spPr>
            <a:xfrm>
              <a:off x="5292433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100</a:t>
              </a:r>
              <a:endParaRPr lang="ko-KR" altLang="en-US" sz="36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96FF0EB-6E42-4304-A870-E1F4B3579EFA}"/>
                </a:ext>
              </a:extLst>
            </p:cNvPr>
            <p:cNvSpPr/>
            <p:nvPr/>
          </p:nvSpPr>
          <p:spPr>
            <a:xfrm>
              <a:off x="6192239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100</a:t>
              </a:r>
              <a:endParaRPr lang="ko-KR" altLang="en-US" sz="36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CAF6DA4-9118-4A04-BE1F-B8B14E111FE1}"/>
                </a:ext>
              </a:extLst>
            </p:cNvPr>
            <p:cNvSpPr/>
            <p:nvPr/>
          </p:nvSpPr>
          <p:spPr>
            <a:xfrm>
              <a:off x="7092044" y="3502231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100</a:t>
              </a:r>
              <a:endParaRPr lang="ko-KR" altLang="en-US" sz="36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2034376-72BF-4218-872B-55E8A25088BC}"/>
                </a:ext>
              </a:extLst>
            </p:cNvPr>
            <p:cNvSpPr/>
            <p:nvPr/>
          </p:nvSpPr>
          <p:spPr>
            <a:xfrm>
              <a:off x="4394625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100</a:t>
              </a:r>
              <a:endParaRPr lang="ko-KR" altLang="en-US" sz="3600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A5C2EE-4544-418B-BAB8-C8BB7561DFCE}"/>
                </a:ext>
              </a:extLst>
            </p:cNvPr>
            <p:cNvSpPr/>
            <p:nvPr/>
          </p:nvSpPr>
          <p:spPr>
            <a:xfrm>
              <a:off x="5292433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100</a:t>
              </a:r>
              <a:endParaRPr lang="ko-KR" altLang="en-US" sz="36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F278B55-FE74-41CF-BEBE-5B8E555BD798}"/>
                </a:ext>
              </a:extLst>
            </p:cNvPr>
            <p:cNvSpPr/>
            <p:nvPr/>
          </p:nvSpPr>
          <p:spPr>
            <a:xfrm>
              <a:off x="6192239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107</a:t>
              </a:r>
              <a:endParaRPr lang="ko-KR" altLang="en-US" sz="36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4B107ED-2013-4DAD-9595-8AE075AD04AF}"/>
                </a:ext>
              </a:extLst>
            </p:cNvPr>
            <p:cNvSpPr/>
            <p:nvPr/>
          </p:nvSpPr>
          <p:spPr>
            <a:xfrm>
              <a:off x="7092044" y="4845248"/>
              <a:ext cx="877734" cy="125428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108</a:t>
              </a:r>
              <a:endParaRPr lang="ko-KR" altLang="en-US" sz="3600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194536B-737F-4F9F-9FBB-468E7B2C5E52}"/>
              </a:ext>
            </a:extLst>
          </p:cNvPr>
          <p:cNvSpPr txBox="1"/>
          <p:nvPr/>
        </p:nvSpPr>
        <p:spPr>
          <a:xfrm>
            <a:off x="519444" y="3485431"/>
            <a:ext cx="720069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#</a:t>
            </a:r>
            <a:r>
              <a:rPr lang="ko-KR" altLang="en-US" sz="1050" b="1" dirty="0"/>
              <a:t>인테리어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965BB8-7D41-40EC-BEF5-BD1A03B88B1F}"/>
              </a:ext>
            </a:extLst>
          </p:cNvPr>
          <p:cNvSpPr txBox="1"/>
          <p:nvPr/>
        </p:nvSpPr>
        <p:spPr>
          <a:xfrm>
            <a:off x="4238100" y="3485431"/>
            <a:ext cx="1691489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#</a:t>
            </a:r>
            <a:r>
              <a:rPr lang="ko-KR" altLang="en-US" sz="1050" b="1" dirty="0" err="1"/>
              <a:t>푸드</a:t>
            </a:r>
            <a:r>
              <a:rPr lang="en-US" altLang="ko-KR" sz="1050" b="1" dirty="0"/>
              <a:t>/</a:t>
            </a:r>
            <a:r>
              <a:rPr lang="ko-KR" altLang="en-US" sz="1050" b="1" dirty="0"/>
              <a:t>레시피 </a:t>
            </a:r>
            <a:r>
              <a:rPr lang="en-US" altLang="ko-KR" sz="1050" b="1" dirty="0"/>
              <a:t>(100</a:t>
            </a:r>
            <a:r>
              <a:rPr lang="ko-KR" altLang="en-US" sz="1050" b="1" dirty="0"/>
              <a:t>번 없을 때</a:t>
            </a:r>
            <a:r>
              <a:rPr lang="en-US" altLang="ko-KR" sz="1050" b="1" dirty="0"/>
              <a:t>)</a:t>
            </a:r>
            <a:endParaRPr lang="ko-KR" altLang="en-US" sz="105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7A6F3-98DC-495E-AAF8-726633FBDD74}"/>
              </a:ext>
            </a:extLst>
          </p:cNvPr>
          <p:cNvSpPr txBox="1"/>
          <p:nvPr/>
        </p:nvSpPr>
        <p:spPr>
          <a:xfrm>
            <a:off x="7950095" y="3485431"/>
            <a:ext cx="168507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#</a:t>
            </a:r>
            <a:r>
              <a:rPr lang="ko-KR" altLang="en-US" sz="1050" b="1" dirty="0" err="1"/>
              <a:t>푸드</a:t>
            </a:r>
            <a:r>
              <a:rPr lang="en-US" altLang="ko-KR" sz="1050" b="1" dirty="0"/>
              <a:t>/</a:t>
            </a:r>
            <a:r>
              <a:rPr lang="ko-KR" altLang="en-US" sz="1050" b="1" dirty="0"/>
              <a:t>레시피</a:t>
            </a:r>
            <a:r>
              <a:rPr lang="en-US" altLang="ko-KR" sz="1050" b="1" dirty="0"/>
              <a:t> (100</a:t>
            </a:r>
            <a:r>
              <a:rPr lang="ko-KR" altLang="en-US" sz="1050" b="1" dirty="0"/>
              <a:t>번 있을 때</a:t>
            </a:r>
            <a:r>
              <a:rPr lang="en-US" altLang="ko-KR" sz="1050" b="1" dirty="0"/>
              <a:t>)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0736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(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순서 조정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상세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)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88721FE-F061-4B14-812F-D4BE95D76201}"/>
              </a:ext>
            </a:extLst>
          </p:cNvPr>
          <p:cNvSpPr txBox="1">
            <a:spLocks/>
          </p:cNvSpPr>
          <p:nvPr/>
        </p:nvSpPr>
        <p:spPr>
          <a:xfrm>
            <a:off x="397931" y="1492448"/>
            <a:ext cx="11396135" cy="369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③ 스토리 </a:t>
            </a:r>
            <a:r>
              <a:rPr lang="en-US" altLang="ko-KR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리뷰 컨텐츠</a:t>
            </a:r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23BDE35-CB9C-4D8F-9729-FD8D4D82EF3B}"/>
              </a:ext>
            </a:extLst>
          </p:cNvPr>
          <p:cNvSpPr txBox="1">
            <a:spLocks/>
          </p:cNvSpPr>
          <p:nvPr/>
        </p:nvSpPr>
        <p:spPr>
          <a:xfrm>
            <a:off x="397931" y="683408"/>
            <a:ext cx="113961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■ 노출순서 설정 기준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 전시 넘버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아래와 같이 특수한 경우에는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 전시 넘버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세팅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657568E-FC70-44B7-BA02-6A8A015D6827}"/>
              </a:ext>
            </a:extLst>
          </p:cNvPr>
          <p:cNvSpPr txBox="1">
            <a:spLocks/>
          </p:cNvSpPr>
          <p:nvPr/>
        </p:nvSpPr>
        <p:spPr>
          <a:xfrm>
            <a:off x="397931" y="1939935"/>
            <a:ext cx="1139613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리뷰 페이지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1~10p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까지만 별도로 관리하고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11p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부터는 모두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899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번으로 관리 중입니다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(*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따라서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11p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이후는 최신 제작 순으로 노출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- 1p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 컨텐츠를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801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번으로 시작해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5p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마지막 컨텐츠를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860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번으로 관리 중이며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6~10p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내 리뷰는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870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번으로 관리 중입니다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최신 제작 건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 퀄리티 높은 건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시즈널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이슈에 맞는 제품 리뷰 등을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1~10p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내 주로 노출해주시면 됩니다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8D3FA-F670-43B3-B094-90AE94FBEEAA}"/>
              </a:ext>
            </a:extLst>
          </p:cNvPr>
          <p:cNvSpPr txBox="1"/>
          <p:nvPr/>
        </p:nvSpPr>
        <p:spPr>
          <a:xfrm>
            <a:off x="2872114" y="4563083"/>
            <a:ext cx="49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600" dirty="0"/>
              <a:t>…</a:t>
            </a:r>
            <a:endParaRPr lang="ko-KR" altLang="en-US" sz="2000" b="1" spc="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4D127-C822-4ACF-895A-75627E1438AA}"/>
              </a:ext>
            </a:extLst>
          </p:cNvPr>
          <p:cNvGrpSpPr/>
          <p:nvPr/>
        </p:nvGrpSpPr>
        <p:grpSpPr>
          <a:xfrm>
            <a:off x="289310" y="2999363"/>
            <a:ext cx="2572613" cy="3576656"/>
            <a:chOff x="503102" y="2411000"/>
            <a:chExt cx="3107526" cy="43203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022512-4B74-4B01-85F9-C3D5C9F8D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363" t="5031" r="26520" b="18743"/>
            <a:stretch/>
          </p:blipFill>
          <p:spPr>
            <a:xfrm>
              <a:off x="503102" y="2411000"/>
              <a:ext cx="3107526" cy="4320336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C474B3-697A-4389-A735-F379D2B89582}"/>
                </a:ext>
              </a:extLst>
            </p:cNvPr>
            <p:cNvSpPr/>
            <p:nvPr/>
          </p:nvSpPr>
          <p:spPr>
            <a:xfrm>
              <a:off x="569119" y="2920375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801</a:t>
              </a:r>
              <a:endParaRPr lang="ko-KR" altLang="en-US" sz="24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53AC592-916A-425B-84E7-D57F33D3D930}"/>
                </a:ext>
              </a:extLst>
            </p:cNvPr>
            <p:cNvSpPr/>
            <p:nvPr/>
          </p:nvSpPr>
          <p:spPr>
            <a:xfrm>
              <a:off x="1320236" y="2920375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802</a:t>
              </a:r>
              <a:endParaRPr lang="ko-KR" altLang="en-US" sz="24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A52936-58CD-4A57-B477-598AEC71A915}"/>
                </a:ext>
              </a:extLst>
            </p:cNvPr>
            <p:cNvSpPr/>
            <p:nvPr/>
          </p:nvSpPr>
          <p:spPr>
            <a:xfrm>
              <a:off x="2071353" y="2920375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803</a:t>
              </a:r>
              <a:endParaRPr lang="ko-KR" altLang="en-US" sz="24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4A79BEE-1A11-4C81-AC0F-07D9D0B247F3}"/>
                </a:ext>
              </a:extLst>
            </p:cNvPr>
            <p:cNvSpPr/>
            <p:nvPr/>
          </p:nvSpPr>
          <p:spPr>
            <a:xfrm>
              <a:off x="2822470" y="2920375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804</a:t>
              </a:r>
              <a:endParaRPr lang="ko-KR" altLang="en-US" sz="24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998B31-04F9-49C9-8415-55E712FB89B2}"/>
                </a:ext>
              </a:extLst>
            </p:cNvPr>
            <p:cNvSpPr/>
            <p:nvPr/>
          </p:nvSpPr>
          <p:spPr>
            <a:xfrm>
              <a:off x="569119" y="4155536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805</a:t>
              </a:r>
              <a:endParaRPr lang="ko-KR" altLang="en-US" sz="24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763AD3E-CC61-40B3-9DA6-CF814412F13C}"/>
                </a:ext>
              </a:extLst>
            </p:cNvPr>
            <p:cNvSpPr/>
            <p:nvPr/>
          </p:nvSpPr>
          <p:spPr>
            <a:xfrm>
              <a:off x="1320236" y="4155536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806</a:t>
              </a:r>
              <a:endParaRPr lang="ko-KR" altLang="en-US" sz="24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7D8A5D-490A-4D3E-BCAB-D6D3875B7C9E}"/>
                </a:ext>
              </a:extLst>
            </p:cNvPr>
            <p:cNvSpPr/>
            <p:nvPr/>
          </p:nvSpPr>
          <p:spPr>
            <a:xfrm>
              <a:off x="2071353" y="4155536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807</a:t>
              </a:r>
              <a:endParaRPr lang="ko-KR" altLang="en-US" sz="24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467A7CC-D217-4AA8-89BD-57E4D113D212}"/>
                </a:ext>
              </a:extLst>
            </p:cNvPr>
            <p:cNvSpPr/>
            <p:nvPr/>
          </p:nvSpPr>
          <p:spPr>
            <a:xfrm>
              <a:off x="2822470" y="4155536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808</a:t>
              </a:r>
              <a:endParaRPr lang="ko-KR" altLang="en-US" sz="2400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447B811-083B-4FB4-9726-53B776FA3F27}"/>
                </a:ext>
              </a:extLst>
            </p:cNvPr>
            <p:cNvSpPr/>
            <p:nvPr/>
          </p:nvSpPr>
          <p:spPr>
            <a:xfrm>
              <a:off x="569119" y="5387945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809</a:t>
              </a:r>
              <a:endParaRPr lang="ko-KR" altLang="en-US" sz="24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2086F3-92DF-46EC-A519-82FB574A0073}"/>
                </a:ext>
              </a:extLst>
            </p:cNvPr>
            <p:cNvSpPr/>
            <p:nvPr/>
          </p:nvSpPr>
          <p:spPr>
            <a:xfrm>
              <a:off x="1320236" y="5387945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810</a:t>
              </a:r>
              <a:endParaRPr lang="ko-KR" altLang="en-US" sz="24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B5D9EB7-180A-4FCD-BF52-E045BD014901}"/>
                </a:ext>
              </a:extLst>
            </p:cNvPr>
            <p:cNvSpPr/>
            <p:nvPr/>
          </p:nvSpPr>
          <p:spPr>
            <a:xfrm>
              <a:off x="2071353" y="5387945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811</a:t>
              </a:r>
              <a:endParaRPr lang="ko-KR" altLang="en-US" sz="24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CA3E0B1-135A-488B-B51F-88E649983D02}"/>
                </a:ext>
              </a:extLst>
            </p:cNvPr>
            <p:cNvSpPr/>
            <p:nvPr/>
          </p:nvSpPr>
          <p:spPr>
            <a:xfrm>
              <a:off x="2822470" y="5387945"/>
              <a:ext cx="731043" cy="11557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812</a:t>
              </a:r>
              <a:endParaRPr lang="ko-KR" altLang="en-US" sz="24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4C8C047-38BF-49CD-8B49-35AF618D44ED}"/>
              </a:ext>
            </a:extLst>
          </p:cNvPr>
          <p:cNvGrpSpPr/>
          <p:nvPr/>
        </p:nvGrpSpPr>
        <p:grpSpPr>
          <a:xfrm>
            <a:off x="3277937" y="2999363"/>
            <a:ext cx="2530693" cy="3576656"/>
            <a:chOff x="3065077" y="2999363"/>
            <a:chExt cx="2530693" cy="35766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0EB7990-2F30-480B-AF6D-B5B793E46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831" t="4657" r="26615" b="18780"/>
            <a:stretch/>
          </p:blipFill>
          <p:spPr>
            <a:xfrm>
              <a:off x="3065077" y="2999363"/>
              <a:ext cx="2530693" cy="3576656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E8AB8E5-93AE-4789-AB1F-0E4C822B0C7F}"/>
                </a:ext>
              </a:extLst>
            </p:cNvPr>
            <p:cNvGrpSpPr/>
            <p:nvPr/>
          </p:nvGrpSpPr>
          <p:grpSpPr>
            <a:xfrm>
              <a:off x="3089106" y="3421057"/>
              <a:ext cx="2470676" cy="2999646"/>
              <a:chOff x="569119" y="2920375"/>
              <a:chExt cx="2984394" cy="362335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EF6D92B-9D18-4684-9227-2CB595A285DD}"/>
                  </a:ext>
                </a:extLst>
              </p:cNvPr>
              <p:cNvSpPr/>
              <p:nvPr/>
            </p:nvSpPr>
            <p:spPr>
              <a:xfrm>
                <a:off x="569119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849</a:t>
                </a:r>
                <a:endParaRPr lang="ko-KR" altLang="en-US" sz="24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B85452A-DFF7-4BC9-889A-597B7136558A}"/>
                  </a:ext>
                </a:extLst>
              </p:cNvPr>
              <p:cNvSpPr/>
              <p:nvPr/>
            </p:nvSpPr>
            <p:spPr>
              <a:xfrm>
                <a:off x="1320236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850</a:t>
                </a:r>
                <a:endParaRPr lang="ko-KR" altLang="en-US" sz="2400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B61069F-4302-44BB-B58F-3B6B46ADB6DC}"/>
                  </a:ext>
                </a:extLst>
              </p:cNvPr>
              <p:cNvSpPr/>
              <p:nvPr/>
            </p:nvSpPr>
            <p:spPr>
              <a:xfrm>
                <a:off x="2071353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851</a:t>
                </a:r>
                <a:endParaRPr lang="ko-KR" altLang="en-US" sz="2400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60BABE9-5CDE-403C-A33B-E66819EEA346}"/>
                  </a:ext>
                </a:extLst>
              </p:cNvPr>
              <p:cNvSpPr/>
              <p:nvPr/>
            </p:nvSpPr>
            <p:spPr>
              <a:xfrm>
                <a:off x="2822470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852</a:t>
                </a:r>
                <a:endParaRPr lang="ko-KR" altLang="en-US" sz="2400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4CDB7A6-C020-4585-BF66-F2D9A20EA4BE}"/>
                  </a:ext>
                </a:extLst>
              </p:cNvPr>
              <p:cNvSpPr/>
              <p:nvPr/>
            </p:nvSpPr>
            <p:spPr>
              <a:xfrm>
                <a:off x="569119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853</a:t>
                </a:r>
                <a:endParaRPr lang="ko-KR" altLang="en-US" sz="2400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DA63CAE-D557-416A-B4C7-C51F14AD1D4E}"/>
                  </a:ext>
                </a:extLst>
              </p:cNvPr>
              <p:cNvSpPr/>
              <p:nvPr/>
            </p:nvSpPr>
            <p:spPr>
              <a:xfrm>
                <a:off x="1320236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854</a:t>
                </a:r>
                <a:endParaRPr lang="ko-KR" altLang="en-US" sz="2400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98AC87A-0A4E-40EF-8B92-03563E1EAB43}"/>
                  </a:ext>
                </a:extLst>
              </p:cNvPr>
              <p:cNvSpPr/>
              <p:nvPr/>
            </p:nvSpPr>
            <p:spPr>
              <a:xfrm>
                <a:off x="2071353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855</a:t>
                </a:r>
                <a:endParaRPr lang="ko-KR" altLang="en-US" sz="2400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AA22CC0-2F0A-4FB9-99E0-1C1ADF696EF5}"/>
                  </a:ext>
                </a:extLst>
              </p:cNvPr>
              <p:cNvSpPr/>
              <p:nvPr/>
            </p:nvSpPr>
            <p:spPr>
              <a:xfrm>
                <a:off x="2822470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856</a:t>
                </a:r>
                <a:endParaRPr lang="ko-KR" altLang="en-US" sz="2400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E4F90B2-EE86-4CED-95FA-D9B37695C5CF}"/>
                  </a:ext>
                </a:extLst>
              </p:cNvPr>
              <p:cNvSpPr/>
              <p:nvPr/>
            </p:nvSpPr>
            <p:spPr>
              <a:xfrm>
                <a:off x="569119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857</a:t>
                </a:r>
                <a:endParaRPr lang="ko-KR" altLang="en-US" sz="2400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C4D3801-D507-4426-86CE-347BC9A07FC3}"/>
                  </a:ext>
                </a:extLst>
              </p:cNvPr>
              <p:cNvSpPr/>
              <p:nvPr/>
            </p:nvSpPr>
            <p:spPr>
              <a:xfrm>
                <a:off x="1320236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858</a:t>
                </a:r>
                <a:endParaRPr lang="ko-KR" altLang="en-US" sz="2400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8F33791-DD07-4916-BE8F-17AA452CAFC1}"/>
                  </a:ext>
                </a:extLst>
              </p:cNvPr>
              <p:cNvSpPr/>
              <p:nvPr/>
            </p:nvSpPr>
            <p:spPr>
              <a:xfrm>
                <a:off x="2071353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859</a:t>
                </a:r>
                <a:endParaRPr lang="ko-KR" altLang="en-US" sz="2400" dirty="0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62CDA26-E3A1-4012-8BF9-BF312490AAA7}"/>
                  </a:ext>
                </a:extLst>
              </p:cNvPr>
              <p:cNvSpPr/>
              <p:nvPr/>
            </p:nvSpPr>
            <p:spPr>
              <a:xfrm>
                <a:off x="2822470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860</a:t>
                </a:r>
                <a:endParaRPr lang="ko-KR" altLang="en-US" sz="2400" dirty="0"/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326C194-562B-4DCA-B495-74180925B1DF}"/>
              </a:ext>
            </a:extLst>
          </p:cNvPr>
          <p:cNvGrpSpPr/>
          <p:nvPr/>
        </p:nvGrpSpPr>
        <p:grpSpPr>
          <a:xfrm>
            <a:off x="6202601" y="2999363"/>
            <a:ext cx="2556000" cy="3576656"/>
            <a:chOff x="6124776" y="2999363"/>
            <a:chExt cx="2556000" cy="357665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15D5C09-3FC2-4364-ACA3-86EA9C48A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471" t="4549" r="26399" b="18708"/>
            <a:stretch/>
          </p:blipFill>
          <p:spPr>
            <a:xfrm>
              <a:off x="6124776" y="2999363"/>
              <a:ext cx="2556000" cy="3576656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CA8E9FD-67CD-4F39-AD9E-2A93B76B5582}"/>
                </a:ext>
              </a:extLst>
            </p:cNvPr>
            <p:cNvGrpSpPr/>
            <p:nvPr/>
          </p:nvGrpSpPr>
          <p:grpSpPr>
            <a:xfrm>
              <a:off x="6167438" y="3421057"/>
              <a:ext cx="2470676" cy="2999646"/>
              <a:chOff x="569119" y="2920375"/>
              <a:chExt cx="2984394" cy="3623350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CCC6585-BA56-4A3E-A237-46110B259967}"/>
                  </a:ext>
                </a:extLst>
              </p:cNvPr>
              <p:cNvSpPr/>
              <p:nvPr/>
            </p:nvSpPr>
            <p:spPr>
              <a:xfrm>
                <a:off x="569119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6510273-F45D-4733-AEDD-F887D3EADC03}"/>
                  </a:ext>
                </a:extLst>
              </p:cNvPr>
              <p:cNvSpPr/>
              <p:nvPr/>
            </p:nvSpPr>
            <p:spPr>
              <a:xfrm>
                <a:off x="1320236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14FDF89-1697-45A0-8AB7-5B0B4456B474}"/>
                  </a:ext>
                </a:extLst>
              </p:cNvPr>
              <p:cNvSpPr/>
              <p:nvPr/>
            </p:nvSpPr>
            <p:spPr>
              <a:xfrm>
                <a:off x="2071353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227D782-F80D-4A04-811F-107B315A8E73}"/>
                  </a:ext>
                </a:extLst>
              </p:cNvPr>
              <p:cNvSpPr/>
              <p:nvPr/>
            </p:nvSpPr>
            <p:spPr>
              <a:xfrm>
                <a:off x="2822470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E8C4D8F-6938-49CF-B472-039394682CB3}"/>
                  </a:ext>
                </a:extLst>
              </p:cNvPr>
              <p:cNvSpPr/>
              <p:nvPr/>
            </p:nvSpPr>
            <p:spPr>
              <a:xfrm>
                <a:off x="569119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70A76946-C487-430E-8C65-FBC6BDE37FAE}"/>
                  </a:ext>
                </a:extLst>
              </p:cNvPr>
              <p:cNvSpPr/>
              <p:nvPr/>
            </p:nvSpPr>
            <p:spPr>
              <a:xfrm>
                <a:off x="1320236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7179428-81E7-4A2D-BAAF-CBBD7C928EEC}"/>
                  </a:ext>
                </a:extLst>
              </p:cNvPr>
              <p:cNvSpPr/>
              <p:nvPr/>
            </p:nvSpPr>
            <p:spPr>
              <a:xfrm>
                <a:off x="2071353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5158241-7F74-4E81-A2F3-8F01CF0E2F47}"/>
                  </a:ext>
                </a:extLst>
              </p:cNvPr>
              <p:cNvSpPr/>
              <p:nvPr/>
            </p:nvSpPr>
            <p:spPr>
              <a:xfrm>
                <a:off x="2822470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C37FA08-40B0-4C8E-9712-2C404A656D04}"/>
                  </a:ext>
                </a:extLst>
              </p:cNvPr>
              <p:cNvSpPr/>
              <p:nvPr/>
            </p:nvSpPr>
            <p:spPr>
              <a:xfrm>
                <a:off x="569119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80923F4-E164-42F7-AF59-3346FD236358}"/>
                  </a:ext>
                </a:extLst>
              </p:cNvPr>
              <p:cNvSpPr/>
              <p:nvPr/>
            </p:nvSpPr>
            <p:spPr>
              <a:xfrm>
                <a:off x="1320236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27DFA9F-89AD-4FDD-8318-F0F1039E8793}"/>
                  </a:ext>
                </a:extLst>
              </p:cNvPr>
              <p:cNvSpPr/>
              <p:nvPr/>
            </p:nvSpPr>
            <p:spPr>
              <a:xfrm>
                <a:off x="2071353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65B0447-53CC-4C3B-9C0D-A67475F2FD0F}"/>
                  </a:ext>
                </a:extLst>
              </p:cNvPr>
              <p:cNvSpPr/>
              <p:nvPr/>
            </p:nvSpPr>
            <p:spPr>
              <a:xfrm>
                <a:off x="2822470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870</a:t>
                </a:r>
                <a:endParaRPr lang="ko-KR" altLang="en-US" sz="2400" dirty="0"/>
              </a:p>
            </p:txBody>
          </p:sp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FC24F9B-333F-443D-82D5-096E36B9A86F}"/>
              </a:ext>
            </a:extLst>
          </p:cNvPr>
          <p:cNvGrpSpPr/>
          <p:nvPr/>
        </p:nvGrpSpPr>
        <p:grpSpPr>
          <a:xfrm>
            <a:off x="9196592" y="2999363"/>
            <a:ext cx="2578424" cy="3576656"/>
            <a:chOff x="9196592" y="2999363"/>
            <a:chExt cx="2578424" cy="3576656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30078844-0184-4AC5-8DCD-86FEBB99D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533" t="4719" r="26387" b="19288"/>
            <a:stretch/>
          </p:blipFill>
          <p:spPr>
            <a:xfrm>
              <a:off x="9196592" y="2999363"/>
              <a:ext cx="2578424" cy="3576656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2F11DFA-F0C7-4D63-83EC-36375073727F}"/>
                </a:ext>
              </a:extLst>
            </p:cNvPr>
            <p:cNvGrpSpPr/>
            <p:nvPr/>
          </p:nvGrpSpPr>
          <p:grpSpPr>
            <a:xfrm>
              <a:off x="9246865" y="3421057"/>
              <a:ext cx="2470676" cy="2999646"/>
              <a:chOff x="569119" y="2920375"/>
              <a:chExt cx="2984394" cy="3623350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FCAC7C21-3EE8-4E03-83C4-BA15667F54D9}"/>
                  </a:ext>
                </a:extLst>
              </p:cNvPr>
              <p:cNvSpPr/>
              <p:nvPr/>
            </p:nvSpPr>
            <p:spPr>
              <a:xfrm>
                <a:off x="569119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C772647D-806E-45F7-BEF3-CE84F5D63A8D}"/>
                  </a:ext>
                </a:extLst>
              </p:cNvPr>
              <p:cNvSpPr/>
              <p:nvPr/>
            </p:nvSpPr>
            <p:spPr>
              <a:xfrm>
                <a:off x="1320236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85EADC-A400-4968-A380-16F64858F3DB}"/>
                  </a:ext>
                </a:extLst>
              </p:cNvPr>
              <p:cNvSpPr/>
              <p:nvPr/>
            </p:nvSpPr>
            <p:spPr>
              <a:xfrm>
                <a:off x="2071353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EBD78204-CD5D-458B-A9E2-23DFBD517B2A}"/>
                  </a:ext>
                </a:extLst>
              </p:cNvPr>
              <p:cNvSpPr/>
              <p:nvPr/>
            </p:nvSpPr>
            <p:spPr>
              <a:xfrm>
                <a:off x="2822470" y="292037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7B34D18-5460-4B75-A253-AE514078B7A9}"/>
                  </a:ext>
                </a:extLst>
              </p:cNvPr>
              <p:cNvSpPr/>
              <p:nvPr/>
            </p:nvSpPr>
            <p:spPr>
              <a:xfrm>
                <a:off x="569119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F33FC60-45EC-4ADA-AE35-628E5A35FE8C}"/>
                  </a:ext>
                </a:extLst>
              </p:cNvPr>
              <p:cNvSpPr/>
              <p:nvPr/>
            </p:nvSpPr>
            <p:spPr>
              <a:xfrm>
                <a:off x="1320236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81FFB6D-519F-4842-9E40-38D40B21FCAC}"/>
                  </a:ext>
                </a:extLst>
              </p:cNvPr>
              <p:cNvSpPr/>
              <p:nvPr/>
            </p:nvSpPr>
            <p:spPr>
              <a:xfrm>
                <a:off x="2071353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F93E24-ED2F-4DB9-9627-F674B9AA49B6}"/>
                  </a:ext>
                </a:extLst>
              </p:cNvPr>
              <p:cNvSpPr/>
              <p:nvPr/>
            </p:nvSpPr>
            <p:spPr>
              <a:xfrm>
                <a:off x="2822470" y="4155536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8188F654-B228-4F75-A563-B7C1991FA7DE}"/>
                  </a:ext>
                </a:extLst>
              </p:cNvPr>
              <p:cNvSpPr/>
              <p:nvPr/>
            </p:nvSpPr>
            <p:spPr>
              <a:xfrm>
                <a:off x="569119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E8DA44CE-5957-4AAA-A275-872AE1764FAC}"/>
                  </a:ext>
                </a:extLst>
              </p:cNvPr>
              <p:cNvSpPr/>
              <p:nvPr/>
            </p:nvSpPr>
            <p:spPr>
              <a:xfrm>
                <a:off x="1320236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5EEDDDB-14E8-4D8E-9898-3D7C597997C6}"/>
                  </a:ext>
                </a:extLst>
              </p:cNvPr>
              <p:cNvSpPr/>
              <p:nvPr/>
            </p:nvSpPr>
            <p:spPr>
              <a:xfrm>
                <a:off x="2071353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8D7F10D-A459-41CF-8D7B-B1A7ADB12169}"/>
                  </a:ext>
                </a:extLst>
              </p:cNvPr>
              <p:cNvSpPr/>
              <p:nvPr/>
            </p:nvSpPr>
            <p:spPr>
              <a:xfrm>
                <a:off x="2822470" y="5387945"/>
                <a:ext cx="731043" cy="115578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/>
                  <a:t>899</a:t>
                </a:r>
                <a:endParaRPr lang="ko-KR" altLang="en-US" sz="2400" dirty="0"/>
              </a:p>
            </p:txBody>
          </p:sp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9F4576D7-C326-4CD5-9D96-C493F1B83DB3}"/>
              </a:ext>
            </a:extLst>
          </p:cNvPr>
          <p:cNvSpPr txBox="1"/>
          <p:nvPr/>
        </p:nvSpPr>
        <p:spPr>
          <a:xfrm>
            <a:off x="5806678" y="4563083"/>
            <a:ext cx="49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600" dirty="0"/>
              <a:t>…</a:t>
            </a:r>
            <a:endParaRPr lang="ko-KR" altLang="en-US" sz="2000" b="1" spc="6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DB3ED38-B28F-447C-B47F-75864F84E700}"/>
              </a:ext>
            </a:extLst>
          </p:cNvPr>
          <p:cNvSpPr txBox="1"/>
          <p:nvPr/>
        </p:nvSpPr>
        <p:spPr>
          <a:xfrm>
            <a:off x="8781133" y="4563083"/>
            <a:ext cx="49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600" dirty="0"/>
              <a:t>…</a:t>
            </a:r>
            <a:endParaRPr lang="ko-KR" altLang="en-US" sz="2000" b="1" spc="6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D0DC35E-8312-4532-9785-1419B6AFA129}"/>
              </a:ext>
            </a:extLst>
          </p:cNvPr>
          <p:cNvSpPr txBox="1"/>
          <p:nvPr/>
        </p:nvSpPr>
        <p:spPr>
          <a:xfrm>
            <a:off x="291819" y="2998513"/>
            <a:ext cx="65915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ko-KR" altLang="en-US" sz="1200" b="1" dirty="0"/>
              <a:t>페이지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CBD53-238A-4C23-BC7D-9C7AEE23E881}"/>
              </a:ext>
            </a:extLst>
          </p:cNvPr>
          <p:cNvSpPr txBox="1"/>
          <p:nvPr/>
        </p:nvSpPr>
        <p:spPr>
          <a:xfrm>
            <a:off x="3289960" y="2998513"/>
            <a:ext cx="65915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5</a:t>
            </a:r>
            <a:r>
              <a:rPr lang="ko-KR" altLang="en-US" sz="1200" b="1" dirty="0"/>
              <a:t>페이지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9551396-53AE-4C36-94F1-798CFB047C02}"/>
              </a:ext>
            </a:extLst>
          </p:cNvPr>
          <p:cNvSpPr txBox="1"/>
          <p:nvPr/>
        </p:nvSpPr>
        <p:spPr>
          <a:xfrm>
            <a:off x="6206415" y="2998513"/>
            <a:ext cx="60625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6~10p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15B8D02-1E62-42B2-95F6-5C133F837107}"/>
              </a:ext>
            </a:extLst>
          </p:cNvPr>
          <p:cNvSpPr txBox="1"/>
          <p:nvPr/>
        </p:nvSpPr>
        <p:spPr>
          <a:xfrm>
            <a:off x="9194789" y="2998513"/>
            <a:ext cx="558102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11p ~</a:t>
            </a:r>
            <a:endParaRPr lang="ko-KR" altLang="en-US" sz="1400" b="1" dirty="0"/>
          </a:p>
        </p:txBody>
      </p:sp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9771BC54-28D3-44C7-9CFB-F4C38408A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157808"/>
              </p:ext>
            </p:extLst>
          </p:nvPr>
        </p:nvGraphicFramePr>
        <p:xfrm>
          <a:off x="9333781" y="835570"/>
          <a:ext cx="2460286" cy="494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917">
                  <a:extLst>
                    <a:ext uri="{9D8B030D-6E8A-4147-A177-3AD203B41FA5}">
                      <a16:colId xmlns:a16="http://schemas.microsoft.com/office/drawing/2014/main" val="330744647"/>
                    </a:ext>
                  </a:extLst>
                </a:gridCol>
                <a:gridCol w="1442369">
                  <a:extLst>
                    <a:ext uri="{9D8B030D-6E8A-4147-A177-3AD203B41FA5}">
                      <a16:colId xmlns:a16="http://schemas.microsoft.com/office/drawing/2014/main" val="1826397794"/>
                    </a:ext>
                  </a:extLst>
                </a:gridCol>
              </a:tblGrid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IA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관리 전시 넘버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82895"/>
                  </a:ext>
                </a:extLst>
              </a:tr>
              <a:tr h="247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801~860, 870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397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476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2-3. TV</a:t>
              </a:r>
              <a:r>
                <a:rPr kumimoji="0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광고 등록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n-cs"/>
                </a:rPr>
                <a:t>WCMS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070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726545" y="739140"/>
            <a:ext cx="607744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747591"/>
            <a:ext cx="5022559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정보나 썸네일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기준일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description,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 매핑 등은 타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컨텐츠 등록시와 동일한 방식으로 진행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description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에는 스크립트 또는 유투브 본문 기재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Youtube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영상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임베드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동영상 구분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Youtube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동영상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URL: “embed”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포함한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입력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e.g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https://www.youtube.com/embed/Uvi8A8Pak24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2-3. TV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광고 등록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DA14AF-9456-40BC-9555-AB60F08ECA40}"/>
              </a:ext>
            </a:extLst>
          </p:cNvPr>
          <p:cNvGrpSpPr/>
          <p:nvPr/>
        </p:nvGrpSpPr>
        <p:grpSpPr>
          <a:xfrm>
            <a:off x="6096000" y="1047575"/>
            <a:ext cx="5401937" cy="4978840"/>
            <a:chOff x="5234707" y="1047575"/>
            <a:chExt cx="5401937" cy="49788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092427-850E-43E8-9C03-FA739EF05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2" r="2703"/>
            <a:stretch/>
          </p:blipFill>
          <p:spPr>
            <a:xfrm>
              <a:off x="5234707" y="1047575"/>
              <a:ext cx="5401937" cy="426901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A34162-19AA-47D0-BA88-141DB0406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18" t="8692" r="3187" b="71740"/>
            <a:stretch/>
          </p:blipFill>
          <p:spPr>
            <a:xfrm>
              <a:off x="5234708" y="5188198"/>
              <a:ext cx="5401936" cy="83821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30F137-018E-4074-964D-0D2858A459E4}"/>
              </a:ext>
            </a:extLst>
          </p:cNvPr>
          <p:cNvSpPr/>
          <p:nvPr/>
        </p:nvSpPr>
        <p:spPr>
          <a:xfrm>
            <a:off x="6096001" y="3965268"/>
            <a:ext cx="5401936" cy="695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68B84F-ED34-43DC-B16E-B4E92CF28687}"/>
              </a:ext>
            </a:extLst>
          </p:cNvPr>
          <p:cNvGrpSpPr/>
          <p:nvPr/>
        </p:nvGrpSpPr>
        <p:grpSpPr>
          <a:xfrm>
            <a:off x="533637" y="2763018"/>
            <a:ext cx="4886856" cy="2687399"/>
            <a:chOff x="533636" y="2919950"/>
            <a:chExt cx="4886856" cy="268739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7EBA17-3779-48BB-A20E-040362514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741"/>
            <a:stretch/>
          </p:blipFill>
          <p:spPr>
            <a:xfrm>
              <a:off x="533636" y="2919950"/>
              <a:ext cx="4886856" cy="268739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668251-361F-407A-A212-82F9D3937DD7}"/>
                </a:ext>
              </a:extLst>
            </p:cNvPr>
            <p:cNvSpPr/>
            <p:nvPr/>
          </p:nvSpPr>
          <p:spPr>
            <a:xfrm>
              <a:off x="3408218" y="3528291"/>
              <a:ext cx="1385455" cy="101600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D75E92-0D34-4526-AB73-93B5465EFF77}"/>
                </a:ext>
              </a:extLst>
            </p:cNvPr>
            <p:cNvSpPr/>
            <p:nvPr/>
          </p:nvSpPr>
          <p:spPr>
            <a:xfrm>
              <a:off x="3172351" y="3660384"/>
              <a:ext cx="1432985" cy="92269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326F9003-8210-4DDD-9D57-BD5734FE85DB}"/>
              </a:ext>
            </a:extLst>
          </p:cNvPr>
          <p:cNvSpPr txBox="1">
            <a:spLocks/>
          </p:cNvSpPr>
          <p:nvPr/>
        </p:nvSpPr>
        <p:spPr>
          <a:xfrm>
            <a:off x="397933" y="5339751"/>
            <a:ext cx="4164832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로컬 파일 업로드 시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동영상 구분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MP4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동영상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URL: CMS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업로드 후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kr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/story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포함한 경로 입력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100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 lvl="0">
                <a:buClr>
                  <a:prstClr val="black"/>
                </a:buClr>
                <a:buSzPts val="1100"/>
                <a:defRPr/>
              </a:pPr>
              <a:r>
                <a:rPr lang="en-US" altLang="ko-KR" sz="3600" b="1" dirty="0">
                  <a:solidFill>
                    <a:prstClr val="white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2-4. </a:t>
              </a:r>
              <a:r>
                <a:rPr lang="ko-KR" altLang="en-US" sz="3600" b="1" dirty="0">
                  <a:solidFill>
                    <a:prstClr val="white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스토리 </a:t>
              </a:r>
              <a:r>
                <a:rPr lang="en-US" altLang="ko-KR" sz="3600" b="1" dirty="0">
                  <a:solidFill>
                    <a:prstClr val="white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GNB </a:t>
              </a:r>
              <a:r>
                <a:rPr lang="ko-KR" altLang="en-US" sz="3600" b="1" dirty="0">
                  <a:solidFill>
                    <a:prstClr val="white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배너 교체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n-cs"/>
                </a:rPr>
                <a:t>WCMS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743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07857" y="1136347"/>
            <a:ext cx="11197201" cy="5403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601521"/>
            <a:ext cx="5022559" cy="81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공통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공통요소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GNB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슈퍼카테고리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편집 버튼 클릭</a:t>
            </a:r>
          </a:p>
          <a:p>
            <a:pPr>
              <a:lnSpc>
                <a:spcPct val="150000"/>
              </a:lnSpc>
            </a:pP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2-4.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스토리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GNB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배너 교체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7D0817-D834-4D87-BADE-92B34C34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2" y="1319248"/>
            <a:ext cx="10800000" cy="50472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C8F3C0-9AE7-48EC-A3CA-32A2121E4637}"/>
              </a:ext>
            </a:extLst>
          </p:cNvPr>
          <p:cNvSpPr/>
          <p:nvPr/>
        </p:nvSpPr>
        <p:spPr>
          <a:xfrm>
            <a:off x="662730" y="2570097"/>
            <a:ext cx="536896" cy="10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054B77-447D-43C7-AC9C-7A6320A52DA3}"/>
              </a:ext>
            </a:extLst>
          </p:cNvPr>
          <p:cNvSpPr/>
          <p:nvPr/>
        </p:nvSpPr>
        <p:spPr>
          <a:xfrm>
            <a:off x="10323104" y="3716019"/>
            <a:ext cx="443715" cy="145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152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07857" y="1136347"/>
            <a:ext cx="11197201" cy="5403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569892"/>
            <a:ext cx="8486009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0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배너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영역에 신규추가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사용여부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변경</a:t>
            </a:r>
          </a:p>
          <a:p>
            <a:pPr>
              <a:lnSpc>
                <a:spcPct val="10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*기존 배너는 사용여부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변경 필수</a:t>
            </a:r>
          </a:p>
          <a:p>
            <a:pPr>
              <a:lnSpc>
                <a:spcPct val="100000"/>
              </a:lnSpc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*이미지는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//localhost/default/main/LGE/KR/WORKAREA/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wa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kr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/images/</a:t>
            </a:r>
            <a:r>
              <a:rPr lang="en-US" altLang="ko-KR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gnb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/story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경로에 업로드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사이즈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390*298 px)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2-4.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스토리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GNB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배너 교체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B922D6-7074-4BA6-94B8-D86993E7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24" y="1375269"/>
            <a:ext cx="9924463" cy="49360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D252105-E690-45E5-A779-20B3E5AB1BF6}"/>
              </a:ext>
            </a:extLst>
          </p:cNvPr>
          <p:cNvSpPr/>
          <p:nvPr/>
        </p:nvSpPr>
        <p:spPr>
          <a:xfrm>
            <a:off x="5731528" y="3194081"/>
            <a:ext cx="560215" cy="19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66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B3A284-C6EA-4F98-8FC2-8FE41314FB9C}"/>
              </a:ext>
            </a:extLst>
          </p:cNvPr>
          <p:cNvSpPr txBox="1"/>
          <p:nvPr/>
        </p:nvSpPr>
        <p:spPr>
          <a:xfrm>
            <a:off x="1514193" y="1573300"/>
            <a:ext cx="9279801" cy="18557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j-ea"/>
                <a:ea typeface="+mj-ea"/>
              </a:rPr>
              <a:t>LG</a:t>
            </a:r>
            <a:r>
              <a:rPr lang="ko-KR" altLang="en-US" sz="2800" b="1" dirty="0">
                <a:latin typeface="+mj-ea"/>
                <a:ea typeface="+mj-ea"/>
              </a:rPr>
              <a:t>전자 통합사이트 퍼블리싱 가이드</a:t>
            </a:r>
            <a:endParaRPr lang="en-US" altLang="ko-KR" sz="28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j-ea"/>
                <a:ea typeface="+mj-ea"/>
              </a:rPr>
              <a:t>(</a:t>
            </a:r>
            <a:r>
              <a:rPr lang="ko-KR" altLang="en-US" sz="2800" b="1" dirty="0">
                <a:latin typeface="+mj-ea"/>
                <a:ea typeface="+mj-ea"/>
              </a:rPr>
              <a:t>외부 공유용</a:t>
            </a:r>
            <a:r>
              <a:rPr lang="en-US" altLang="ko-KR" sz="2800" b="1" dirty="0">
                <a:latin typeface="+mj-ea"/>
                <a:ea typeface="+mj-ea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84B8A-14B0-4DF9-9718-C03BB433AD5C}"/>
              </a:ext>
            </a:extLst>
          </p:cNvPr>
          <p:cNvSpPr txBox="1"/>
          <p:nvPr/>
        </p:nvSpPr>
        <p:spPr>
          <a:xfrm>
            <a:off x="5925440" y="2895132"/>
            <a:ext cx="457305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200" b="1" dirty="0">
                <a:latin typeface="+mj-ea"/>
              </a:rPr>
              <a:t>Ver1.4</a:t>
            </a:r>
            <a:endParaRPr lang="ko-KR" altLang="en-US" sz="1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2049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24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년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10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월 스토리 개편 관련 업데이트 사항</a:t>
            </a: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3" y="614249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태그</a:t>
            </a:r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/SEO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의 체계적 관리를 위하여 </a:t>
            </a:r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CMS 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등록 전 </a:t>
            </a:r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content information 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엑셀 시트 작성 및 사전 </a:t>
            </a:r>
            <a:r>
              <a:rPr lang="ko-KR" altLang="en-US" sz="1400" b="0" dirty="0" err="1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컨펌</a:t>
            </a:r>
            <a:r>
              <a:rPr lang="ko-KR" altLang="en-US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 부탁드립니다</a:t>
            </a:r>
            <a:r>
              <a:rPr lang="en-US" altLang="ko-KR" sz="1400" b="0" dirty="0">
                <a:solidFill>
                  <a:schemeClr val="tx1"/>
                </a:solidFill>
                <a:latin typeface="+mn-lt"/>
                <a:ea typeface="LG스마트체 Regular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6E099-ADE3-43C2-AFFE-B3865BB6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34" y="1104157"/>
            <a:ext cx="7237012" cy="55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28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896944-E4A0-4303-A23D-A51EE41761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500" dirty="0"/>
              <a:t>변경 이력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EBEB98-C567-43DE-97FB-538A1E66CD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7655" y="770414"/>
          <a:ext cx="9043671" cy="10918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1644">
                  <a:extLst>
                    <a:ext uri="{9D8B030D-6E8A-4147-A177-3AD203B41FA5}">
                      <a16:colId xmlns:a16="http://schemas.microsoft.com/office/drawing/2014/main" val="603785655"/>
                    </a:ext>
                  </a:extLst>
                </a:gridCol>
                <a:gridCol w="1523627">
                  <a:extLst>
                    <a:ext uri="{9D8B030D-6E8A-4147-A177-3AD203B41FA5}">
                      <a16:colId xmlns:a16="http://schemas.microsoft.com/office/drawing/2014/main" val="1222720262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749931204"/>
                    </a:ext>
                  </a:extLst>
                </a:gridCol>
                <a:gridCol w="4676775">
                  <a:extLst>
                    <a:ext uri="{9D8B030D-6E8A-4147-A177-3AD203B41FA5}">
                      <a16:colId xmlns:a16="http://schemas.microsoft.com/office/drawing/2014/main" val="534247163"/>
                    </a:ext>
                  </a:extLst>
                </a:gridCol>
              </a:tblGrid>
              <a:tr h="272959"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900" kern="100" baseline="0" dirty="0">
                          <a:solidFill>
                            <a:schemeClr val="bg1"/>
                          </a:solidFill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버전</a:t>
                      </a:r>
                      <a:endParaRPr lang="ko-KR" sz="900" kern="100" baseline="0" dirty="0">
                        <a:solidFill>
                          <a:schemeClr val="bg1"/>
                        </a:solidFill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900" kern="100" baseline="0" dirty="0">
                          <a:solidFill>
                            <a:schemeClr val="bg1"/>
                          </a:solidFill>
                          <a:effectLst/>
                        </a:rPr>
                        <a:t>작성일</a:t>
                      </a:r>
                      <a:endParaRPr lang="ko-KR" sz="900" kern="100" baseline="0" dirty="0">
                        <a:solidFill>
                          <a:schemeClr val="bg1"/>
                        </a:solidFill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900" kern="100" baseline="0" dirty="0">
                          <a:solidFill>
                            <a:schemeClr val="bg1"/>
                          </a:solidFill>
                          <a:effectLst/>
                        </a:rPr>
                        <a:t>작성자</a:t>
                      </a:r>
                      <a:endParaRPr lang="ko-KR" sz="900" kern="100" baseline="0" dirty="0">
                        <a:solidFill>
                          <a:schemeClr val="bg1"/>
                        </a:solidFill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900" kern="100" baseline="0" dirty="0">
                          <a:solidFill>
                            <a:schemeClr val="bg1"/>
                          </a:solidFill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비고</a:t>
                      </a:r>
                      <a:endParaRPr lang="ko-KR" sz="900" kern="100" baseline="0" dirty="0">
                        <a:solidFill>
                          <a:schemeClr val="bg1"/>
                        </a:solidFill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073009"/>
                  </a:ext>
                </a:extLst>
              </a:tr>
              <a:tr h="272959"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ko-KR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1.2</a:t>
                      </a: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ko-KR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2023-07-26</a:t>
                      </a: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임혜란</a:t>
                      </a: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8976265"/>
                  </a:ext>
                </a:extLst>
              </a:tr>
              <a:tr h="272959"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ko-KR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1.3</a:t>
                      </a: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ko-KR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2025-07-08</a:t>
                      </a: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이주현</a:t>
                      </a: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모바일 헤더 디자인 </a:t>
                      </a:r>
                      <a:r>
                        <a:rPr lang="en-US" altLang="ko-KR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3.0 </a:t>
                      </a:r>
                      <a:r>
                        <a:rPr lang="ko-KR" altLang="en-US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개편에 따른 마크업 수정 사항 추가</a:t>
                      </a: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5688655"/>
                  </a:ext>
                </a:extLst>
              </a:tr>
              <a:tr h="272959"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ko-KR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1.4</a:t>
                      </a: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ko-KR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2025-08-05</a:t>
                      </a: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이주현</a:t>
                      </a: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900" kern="10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모바일 스토리 헤더 마크업 수정</a:t>
                      </a:r>
                      <a:r>
                        <a:rPr lang="en-US" altLang="ko-KR" sz="900" kern="100" dirty="0">
                          <a:effectLst/>
                          <a:latin typeface="YouandiModern TextRegular"/>
                          <a:ea typeface="맑은 고딕" panose="020B0503020000020004" pitchFamily="34" charset="-127"/>
                          <a:cs typeface="YouandiModern TextRegular"/>
                        </a:rPr>
                        <a:t>(p21~23)</a:t>
                      </a:r>
                      <a:endParaRPr lang="ko-KR" sz="900" kern="100" dirty="0">
                        <a:effectLst/>
                        <a:latin typeface="YouandiModern TextRegular"/>
                        <a:ea typeface="맑은 고딕" panose="020B0503020000020004" pitchFamily="34" charset="-127"/>
                        <a:cs typeface="YouandiModern TextRegular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8077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612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3BE609-B5B3-4A0D-984A-5FDDCC3834D1}"/>
              </a:ext>
            </a:extLst>
          </p:cNvPr>
          <p:cNvSpPr/>
          <p:nvPr/>
        </p:nvSpPr>
        <p:spPr>
          <a:xfrm>
            <a:off x="2253850" y="3539911"/>
            <a:ext cx="8476766" cy="2607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A9496C-5A26-4AF5-A484-588D8B7FD887}"/>
              </a:ext>
            </a:extLst>
          </p:cNvPr>
          <p:cNvSpPr/>
          <p:nvPr/>
        </p:nvSpPr>
        <p:spPr>
          <a:xfrm>
            <a:off x="2253850" y="1186012"/>
            <a:ext cx="8476766" cy="2199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366615" y="103584"/>
            <a:ext cx="9587296" cy="431800"/>
          </a:xfrm>
        </p:spPr>
        <p:txBody>
          <a:bodyPr/>
          <a:lstStyle/>
          <a:p>
            <a:r>
              <a:rPr lang="ko-KR" altLang="en-US" dirty="0"/>
              <a:t>프로세스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R&amp;R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16391C-1D9E-41C1-950F-A0897D0A5435}"/>
              </a:ext>
            </a:extLst>
          </p:cNvPr>
          <p:cNvSpPr/>
          <p:nvPr/>
        </p:nvSpPr>
        <p:spPr>
          <a:xfrm>
            <a:off x="3877152" y="2009878"/>
            <a:ext cx="1113579" cy="6246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디자인가이드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</a:rPr>
              <a:t>kr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준수 여부 검수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70C96A-AE50-4656-8EF7-8D18D7D207B9}"/>
              </a:ext>
            </a:extLst>
          </p:cNvPr>
          <p:cNvSpPr/>
          <p:nvPr/>
        </p:nvSpPr>
        <p:spPr>
          <a:xfrm>
            <a:off x="3877152" y="3997111"/>
            <a:ext cx="1113579" cy="6246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디자인시안 제작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2BD89B-21B2-4184-859F-F443B5972387}"/>
              </a:ext>
            </a:extLst>
          </p:cNvPr>
          <p:cNvSpPr/>
          <p:nvPr/>
        </p:nvSpPr>
        <p:spPr>
          <a:xfrm>
            <a:off x="1592948" y="3539911"/>
            <a:ext cx="660902" cy="260739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제작사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89D3DD-A4E7-47E4-A640-12A4BDCDD68F}"/>
              </a:ext>
            </a:extLst>
          </p:cNvPr>
          <p:cNvSpPr/>
          <p:nvPr/>
        </p:nvSpPr>
        <p:spPr>
          <a:xfrm>
            <a:off x="1592948" y="1186011"/>
            <a:ext cx="660902" cy="22180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닷컴</a:t>
            </a:r>
            <a:r>
              <a:rPr lang="en-US" altLang="ko-KR" sz="1000" dirty="0">
                <a:solidFill>
                  <a:schemeClr val="tx1"/>
                </a:solidFill>
              </a:rPr>
              <a:t>(Kr)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CE9037-14A0-445D-BF20-F6BC39133E09}"/>
              </a:ext>
            </a:extLst>
          </p:cNvPr>
          <p:cNvSpPr/>
          <p:nvPr/>
        </p:nvSpPr>
        <p:spPr>
          <a:xfrm>
            <a:off x="2446702" y="3997111"/>
            <a:ext cx="1113579" cy="6246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기획안 작성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A85FF3-E831-40EC-9B68-9B04AB03150E}"/>
              </a:ext>
            </a:extLst>
          </p:cNvPr>
          <p:cNvSpPr/>
          <p:nvPr/>
        </p:nvSpPr>
        <p:spPr>
          <a:xfrm>
            <a:off x="2445338" y="2009878"/>
            <a:ext cx="1113579" cy="6246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사전 검토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(</a:t>
            </a:r>
            <a:r>
              <a:rPr lang="ko-KR" altLang="en-US" sz="1000" dirty="0">
                <a:solidFill>
                  <a:srgbClr val="FF0000"/>
                </a:solidFill>
              </a:rPr>
              <a:t>비즈니스 로직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포함 여부 등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692E3B-0275-4404-89EC-3F61485C5997}"/>
              </a:ext>
            </a:extLst>
          </p:cNvPr>
          <p:cNvSpPr/>
          <p:nvPr/>
        </p:nvSpPr>
        <p:spPr>
          <a:xfrm>
            <a:off x="6656563" y="3997111"/>
            <a:ext cx="1113579" cy="6246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퍼블리싱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테스트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A55DAD-3298-4889-B7F0-E61F07FE5C35}"/>
              </a:ext>
            </a:extLst>
          </p:cNvPr>
          <p:cNvSpPr/>
          <p:nvPr/>
        </p:nvSpPr>
        <p:spPr>
          <a:xfrm>
            <a:off x="5936826" y="2009878"/>
            <a:ext cx="1113579" cy="6246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JSP </a:t>
            </a:r>
            <a:r>
              <a:rPr lang="ko-KR" altLang="en-US" sz="1000" dirty="0">
                <a:solidFill>
                  <a:schemeClr val="tx1"/>
                </a:solidFill>
              </a:rPr>
              <a:t>제작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GA</a:t>
            </a:r>
            <a:r>
              <a:rPr lang="ko-KR" altLang="en-US" sz="1000" dirty="0">
                <a:solidFill>
                  <a:schemeClr val="tx1"/>
                </a:solidFill>
              </a:rPr>
              <a:t>기본코드 적용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C6D912-2475-4D34-A65F-6C982F9DAF42}"/>
              </a:ext>
            </a:extLst>
          </p:cNvPr>
          <p:cNvSpPr/>
          <p:nvPr/>
        </p:nvSpPr>
        <p:spPr>
          <a:xfrm>
            <a:off x="8041754" y="2009878"/>
            <a:ext cx="1113579" cy="6246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QA(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필요시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40C11-D800-47AB-B683-B87EBC4C20D4}"/>
              </a:ext>
            </a:extLst>
          </p:cNvPr>
          <p:cNvSpPr/>
          <p:nvPr/>
        </p:nvSpPr>
        <p:spPr>
          <a:xfrm>
            <a:off x="8041754" y="3997111"/>
            <a:ext cx="1113579" cy="6246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테스트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결함 조치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GA</a:t>
            </a:r>
            <a:r>
              <a:rPr lang="ko-KR" altLang="en-US" sz="1000" dirty="0">
                <a:solidFill>
                  <a:schemeClr val="tx1"/>
                </a:solidFill>
              </a:rPr>
              <a:t>추가코드 적용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C71291-80A9-4749-AC02-5BA66754CDED}"/>
              </a:ext>
            </a:extLst>
          </p:cNvPr>
          <p:cNvSpPr txBox="1"/>
          <p:nvPr/>
        </p:nvSpPr>
        <p:spPr>
          <a:xfrm>
            <a:off x="6638456" y="3805195"/>
            <a:ext cx="253274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200" b="1" dirty="0">
                <a:latin typeface="+mj-ea"/>
              </a:rPr>
              <a:t>Dev</a:t>
            </a:r>
            <a:endParaRPr lang="ko-KR" altLang="en-US" sz="1200" b="1" dirty="0">
              <a:latin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066FD5-DB5F-4FA6-BD00-56A803B446E0}"/>
              </a:ext>
            </a:extLst>
          </p:cNvPr>
          <p:cNvSpPr txBox="1"/>
          <p:nvPr/>
        </p:nvSpPr>
        <p:spPr>
          <a:xfrm>
            <a:off x="8041754" y="3805195"/>
            <a:ext cx="23705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200" b="1" dirty="0">
                <a:latin typeface="+mj-ea"/>
              </a:rPr>
              <a:t>Stg</a:t>
            </a:r>
            <a:endParaRPr lang="ko-KR" altLang="en-US" sz="1200" b="1" dirty="0">
              <a:latin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8DA587-4962-44B8-B210-9021D0939F7F}"/>
              </a:ext>
            </a:extLst>
          </p:cNvPr>
          <p:cNvSpPr/>
          <p:nvPr/>
        </p:nvSpPr>
        <p:spPr>
          <a:xfrm>
            <a:off x="9445051" y="3997111"/>
            <a:ext cx="1113579" cy="6246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오픈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27FDFF-BDAF-4BC4-8306-76A344DA05EA}"/>
              </a:ext>
            </a:extLst>
          </p:cNvPr>
          <p:cNvSpPr txBox="1"/>
          <p:nvPr/>
        </p:nvSpPr>
        <p:spPr>
          <a:xfrm>
            <a:off x="9445050" y="3805195"/>
            <a:ext cx="315792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200" b="1" dirty="0">
                <a:latin typeface="+mj-ea"/>
              </a:rPr>
              <a:t>Prod</a:t>
            </a:r>
            <a:endParaRPr lang="ko-KR" altLang="en-US" sz="1200" b="1" dirty="0">
              <a:latin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F21378-4CF8-4900-B9E8-553A6741A82F}"/>
              </a:ext>
            </a:extLst>
          </p:cNvPr>
          <p:cNvSpPr/>
          <p:nvPr/>
        </p:nvSpPr>
        <p:spPr>
          <a:xfrm>
            <a:off x="5266857" y="3997111"/>
            <a:ext cx="1113579" cy="6246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퍼블리싱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241BA-E9B2-4D77-88A9-C74DBCF2CC4C}"/>
              </a:ext>
            </a:extLst>
          </p:cNvPr>
          <p:cNvSpPr txBox="1"/>
          <p:nvPr/>
        </p:nvSpPr>
        <p:spPr>
          <a:xfrm>
            <a:off x="5248751" y="3805195"/>
            <a:ext cx="575479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200" b="1" dirty="0">
                <a:latin typeface="+mj-ea"/>
              </a:rPr>
              <a:t>Local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en-US" altLang="ko-KR" sz="1200" b="1" dirty="0">
                <a:latin typeface="+mj-ea"/>
              </a:rPr>
              <a:t>PC</a:t>
            </a:r>
            <a:endParaRPr lang="ko-KR" altLang="en-US" sz="1200" b="1" dirty="0">
              <a:latin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AEFBC5-A9DC-41C3-9C9B-13AA4DACFBD6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H="1" flipV="1">
            <a:off x="3002127" y="2634566"/>
            <a:ext cx="1364" cy="13625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0663EE5-7AE7-40DC-9A16-E3A190BFE3F8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560281" y="4309455"/>
            <a:ext cx="3168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EECF927-9DCC-4022-9188-09BCCD05500E}"/>
              </a:ext>
            </a:extLst>
          </p:cNvPr>
          <p:cNvCxnSpPr/>
          <p:nvPr/>
        </p:nvCxnSpPr>
        <p:spPr>
          <a:xfrm flipH="1" flipV="1">
            <a:off x="4290591" y="2634566"/>
            <a:ext cx="1364" cy="13625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EE0240A-8BF8-4B26-871E-1FD9FF66F550}"/>
              </a:ext>
            </a:extLst>
          </p:cNvPr>
          <p:cNvCxnSpPr/>
          <p:nvPr/>
        </p:nvCxnSpPr>
        <p:spPr>
          <a:xfrm>
            <a:off x="4574266" y="2634566"/>
            <a:ext cx="0" cy="13625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21D2E9C-4F84-4FBE-B944-67791467F94D}"/>
              </a:ext>
            </a:extLst>
          </p:cNvPr>
          <p:cNvSpPr txBox="1"/>
          <p:nvPr/>
        </p:nvSpPr>
        <p:spPr>
          <a:xfrm>
            <a:off x="4032553" y="3148370"/>
            <a:ext cx="22762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dirty="0">
                <a:latin typeface="+mj-ea"/>
              </a:rPr>
              <a:t>검수</a:t>
            </a:r>
            <a:endParaRPr lang="en-US" altLang="ko-KR" sz="1000" dirty="0">
              <a:latin typeface="+mj-ea"/>
            </a:endParaRPr>
          </a:p>
          <a:p>
            <a:r>
              <a:rPr lang="ko-KR" altLang="en-US" sz="1000" dirty="0">
                <a:latin typeface="+mj-ea"/>
              </a:rPr>
              <a:t>요청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3B13E5-081D-4D71-91E2-6919F607683B}"/>
              </a:ext>
            </a:extLst>
          </p:cNvPr>
          <p:cNvSpPr txBox="1"/>
          <p:nvPr/>
        </p:nvSpPr>
        <p:spPr>
          <a:xfrm>
            <a:off x="4595719" y="3148370"/>
            <a:ext cx="341440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dirty="0">
                <a:latin typeface="+mj-ea"/>
              </a:rPr>
              <a:t>수정 </a:t>
            </a:r>
            <a:endParaRPr lang="en-US" altLang="ko-KR" sz="1000" dirty="0">
              <a:latin typeface="+mj-ea"/>
            </a:endParaRPr>
          </a:p>
          <a:p>
            <a:r>
              <a:rPr lang="ko-KR" altLang="en-US" sz="1000" dirty="0">
                <a:latin typeface="+mj-ea"/>
              </a:rPr>
              <a:t>피드백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9D7E2B9-3133-4C4A-B3CC-EE95C5BA7B1C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>
            <a:off x="4990730" y="4309455"/>
            <a:ext cx="2761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5906854-2A38-4960-88AB-2CEC18803449}"/>
              </a:ext>
            </a:extLst>
          </p:cNvPr>
          <p:cNvCxnSpPr>
            <a:cxnSpLocks/>
            <a:stCxn id="21" idx="3"/>
            <a:endCxn id="13" idx="1"/>
          </p:cNvCxnSpPr>
          <p:nvPr/>
        </p:nvCxnSpPr>
        <p:spPr>
          <a:xfrm>
            <a:off x="6380436" y="4309455"/>
            <a:ext cx="2761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C349C1-FF0C-42C3-88CE-EB880E51AE2A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7770141" y="4309455"/>
            <a:ext cx="2716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9700EB1-C279-4DE6-8D73-05145E256BC7}"/>
              </a:ext>
            </a:extLst>
          </p:cNvPr>
          <p:cNvCxnSpPr>
            <a:cxnSpLocks/>
          </p:cNvCxnSpPr>
          <p:nvPr/>
        </p:nvCxnSpPr>
        <p:spPr>
          <a:xfrm>
            <a:off x="6518501" y="2634566"/>
            <a:ext cx="0" cy="16748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CEA4B9F-7404-4B74-9ACC-274E4E7DDBAE}"/>
              </a:ext>
            </a:extLst>
          </p:cNvPr>
          <p:cNvCxnSpPr/>
          <p:nvPr/>
        </p:nvCxnSpPr>
        <p:spPr>
          <a:xfrm flipH="1" flipV="1">
            <a:off x="8437063" y="2634566"/>
            <a:ext cx="1364" cy="13625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38109D0-B52E-4CA1-B95E-34D0C68094DF}"/>
              </a:ext>
            </a:extLst>
          </p:cNvPr>
          <p:cNvCxnSpPr/>
          <p:nvPr/>
        </p:nvCxnSpPr>
        <p:spPr>
          <a:xfrm>
            <a:off x="8720738" y="2634566"/>
            <a:ext cx="0" cy="13625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C4A9CB8-CBAA-4612-BCBD-9640C3E50C6A}"/>
              </a:ext>
            </a:extLst>
          </p:cNvPr>
          <p:cNvSpPr txBox="1"/>
          <p:nvPr/>
        </p:nvSpPr>
        <p:spPr>
          <a:xfrm>
            <a:off x="8077460" y="3148370"/>
            <a:ext cx="34143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latin typeface="+mj-ea"/>
              </a:rPr>
              <a:t>테스트</a:t>
            </a:r>
            <a:endParaRPr lang="en-US" altLang="ko-KR" sz="1000" dirty="0">
              <a:latin typeface="+mj-ea"/>
            </a:endParaRPr>
          </a:p>
          <a:p>
            <a:pPr algn="r"/>
            <a:r>
              <a:rPr lang="ko-KR" altLang="en-US" sz="1000" dirty="0">
                <a:latin typeface="+mj-ea"/>
              </a:rPr>
              <a:t>요청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DD64EE-9968-4CE0-A82E-3EA6C6102B56}"/>
              </a:ext>
            </a:extLst>
          </p:cNvPr>
          <p:cNvSpPr txBox="1"/>
          <p:nvPr/>
        </p:nvSpPr>
        <p:spPr>
          <a:xfrm>
            <a:off x="8742192" y="3148370"/>
            <a:ext cx="180337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dirty="0">
                <a:latin typeface="+mj-ea"/>
              </a:rPr>
              <a:t>결함조치 피드백</a:t>
            </a:r>
            <a:r>
              <a:rPr lang="en-US" altLang="ko-KR" sz="1000" dirty="0">
                <a:latin typeface="+mj-ea"/>
              </a:rPr>
              <a:t>.</a:t>
            </a:r>
          </a:p>
          <a:p>
            <a:r>
              <a:rPr lang="en-US" altLang="ko-KR" sz="1000" dirty="0">
                <a:latin typeface="+mj-ea"/>
              </a:rPr>
              <a:t>GA</a:t>
            </a:r>
            <a:r>
              <a:rPr lang="ko-KR" altLang="en-US" sz="1000" dirty="0">
                <a:latin typeface="+mj-ea"/>
              </a:rPr>
              <a:t>추가 태그 삽입 요청</a:t>
            </a:r>
            <a:r>
              <a:rPr lang="en-US" altLang="ko-KR" sz="1000" dirty="0">
                <a:latin typeface="+mj-ea"/>
              </a:rPr>
              <a:t>(GA</a:t>
            </a:r>
            <a:r>
              <a:rPr lang="ko-KR" altLang="en-US" sz="1000" dirty="0">
                <a:latin typeface="+mj-ea"/>
              </a:rPr>
              <a:t>담당자</a:t>
            </a:r>
            <a:r>
              <a:rPr lang="en-US" altLang="ko-KR" sz="1000" dirty="0">
                <a:latin typeface="+mj-ea"/>
              </a:rPr>
              <a:t>)</a:t>
            </a:r>
            <a:endParaRPr lang="ko-KR" altLang="en-US" sz="1000" dirty="0">
              <a:latin typeface="+mj-ea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5075F0B-30CF-409F-B5F3-7F1DCD52F5F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155332" y="4309455"/>
            <a:ext cx="28971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26DBF1C-6F61-4681-8B3A-2B03CC336CDD}"/>
              </a:ext>
            </a:extLst>
          </p:cNvPr>
          <p:cNvSpPr txBox="1"/>
          <p:nvPr/>
        </p:nvSpPr>
        <p:spPr>
          <a:xfrm>
            <a:off x="5894930" y="4941393"/>
            <a:ext cx="1178208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000" b="1" dirty="0">
                <a:solidFill>
                  <a:srgbClr val="00B050"/>
                </a:solidFill>
                <a:latin typeface="+mj-ea"/>
              </a:rPr>
              <a:t>WCMS(Dev)</a:t>
            </a:r>
            <a:r>
              <a:rPr lang="ko-KR" altLang="en-US" sz="1000" b="1" dirty="0">
                <a:solidFill>
                  <a:srgbClr val="00B050"/>
                </a:solidFill>
                <a:latin typeface="+mj-ea"/>
              </a:rPr>
              <a:t>에 업로드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AA452D-F07E-4B77-87A0-50138E1D4D20}"/>
              </a:ext>
            </a:extLst>
          </p:cNvPr>
          <p:cNvSpPr txBox="1"/>
          <p:nvPr/>
        </p:nvSpPr>
        <p:spPr>
          <a:xfrm>
            <a:off x="7274481" y="4941393"/>
            <a:ext cx="1155766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000" b="1" dirty="0">
                <a:solidFill>
                  <a:srgbClr val="00B050"/>
                </a:solidFill>
                <a:latin typeface="+mj-ea"/>
              </a:rPr>
              <a:t>WCMS(Stg)</a:t>
            </a:r>
            <a:r>
              <a:rPr lang="ko-KR" altLang="en-US" sz="1000" b="1" dirty="0">
                <a:solidFill>
                  <a:srgbClr val="00B050"/>
                </a:solidFill>
                <a:latin typeface="+mj-ea"/>
              </a:rPr>
              <a:t>에 업로드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B220B84-8A91-405E-AB6F-D6BA78C037BC}"/>
              </a:ext>
            </a:extLst>
          </p:cNvPr>
          <p:cNvCxnSpPr/>
          <p:nvPr/>
        </p:nvCxnSpPr>
        <p:spPr>
          <a:xfrm>
            <a:off x="7903678" y="4390937"/>
            <a:ext cx="0" cy="550457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B2C34CD-77E2-4BAF-8F93-945E62CA3BF0}"/>
              </a:ext>
            </a:extLst>
          </p:cNvPr>
          <p:cNvSpPr txBox="1"/>
          <p:nvPr/>
        </p:nvSpPr>
        <p:spPr>
          <a:xfrm>
            <a:off x="8681320" y="4941393"/>
            <a:ext cx="12279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000" b="1" dirty="0">
                <a:solidFill>
                  <a:srgbClr val="00B050"/>
                </a:solidFill>
                <a:latin typeface="+mj-ea"/>
              </a:rPr>
              <a:t>WCMS(Prod)</a:t>
            </a:r>
            <a:r>
              <a:rPr lang="ko-KR" altLang="en-US" sz="1000" b="1" dirty="0">
                <a:solidFill>
                  <a:srgbClr val="00B050"/>
                </a:solidFill>
                <a:latin typeface="+mj-ea"/>
              </a:rPr>
              <a:t>에 업로드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F5C82BD-96F7-4927-9624-489656663902}"/>
              </a:ext>
            </a:extLst>
          </p:cNvPr>
          <p:cNvCxnSpPr/>
          <p:nvPr/>
        </p:nvCxnSpPr>
        <p:spPr>
          <a:xfrm>
            <a:off x="9310517" y="4390937"/>
            <a:ext cx="0" cy="550457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59F7D24-21BB-4935-A0EB-FB141216D42C}"/>
              </a:ext>
            </a:extLst>
          </p:cNvPr>
          <p:cNvSpPr txBox="1"/>
          <p:nvPr/>
        </p:nvSpPr>
        <p:spPr>
          <a:xfrm>
            <a:off x="3353620" y="4941393"/>
            <a:ext cx="1093248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+mj-ea"/>
              </a:rPr>
              <a:t>LG</a:t>
            </a:r>
            <a:r>
              <a:rPr lang="ko-KR" altLang="en-US" sz="1000" dirty="0">
                <a:solidFill>
                  <a:srgbClr val="FF0000"/>
                </a:solidFill>
                <a:latin typeface="+mj-ea"/>
              </a:rPr>
              <a:t>전자 </a:t>
            </a:r>
            <a:r>
              <a:rPr lang="en-US" altLang="ko-KR" sz="1000" dirty="0">
                <a:solidFill>
                  <a:srgbClr val="FF0000"/>
                </a:solidFill>
                <a:latin typeface="+mj-ea"/>
              </a:rPr>
              <a:t>EP </a:t>
            </a:r>
            <a:r>
              <a:rPr lang="ko-KR" altLang="en-US" sz="1000" dirty="0">
                <a:solidFill>
                  <a:srgbClr val="FF0000"/>
                </a:solidFill>
                <a:latin typeface="+mj-ea"/>
              </a:rPr>
              <a:t>계정 발급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0A717E-9E32-4E4F-A34C-2EF5240E1669}"/>
              </a:ext>
            </a:extLst>
          </p:cNvPr>
          <p:cNvSpPr txBox="1"/>
          <p:nvPr/>
        </p:nvSpPr>
        <p:spPr>
          <a:xfrm>
            <a:off x="3353620" y="5193990"/>
            <a:ext cx="224901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+mj-ea"/>
              </a:rPr>
              <a:t>LG</a:t>
            </a:r>
            <a:r>
              <a:rPr lang="ko-KR" altLang="en-US" sz="1000" dirty="0">
                <a:solidFill>
                  <a:srgbClr val="FF0000"/>
                </a:solidFill>
                <a:latin typeface="+mj-ea"/>
              </a:rPr>
              <a:t>전자 </a:t>
            </a:r>
            <a:r>
              <a:rPr lang="ko-KR" altLang="en-US" sz="1000" dirty="0" err="1">
                <a:solidFill>
                  <a:srgbClr val="FF0000"/>
                </a:solidFill>
                <a:latin typeface="+mj-ea"/>
              </a:rPr>
              <a:t>내부망</a:t>
            </a:r>
            <a:r>
              <a:rPr lang="en-US" altLang="ko-KR" sz="1000" dirty="0">
                <a:solidFill>
                  <a:srgbClr val="FF0000"/>
                </a:solidFill>
                <a:latin typeface="+mj-ea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+mj-ea"/>
              </a:rPr>
              <a:t>혹은 </a:t>
            </a:r>
            <a:r>
              <a:rPr lang="en-US" altLang="ko-KR" sz="1000" dirty="0">
                <a:solidFill>
                  <a:srgbClr val="FF0000"/>
                </a:solidFill>
                <a:latin typeface="+mj-ea"/>
              </a:rPr>
              <a:t>LG</a:t>
            </a:r>
            <a:r>
              <a:rPr lang="ko-KR" altLang="en-US" sz="1000" dirty="0">
                <a:solidFill>
                  <a:srgbClr val="FF0000"/>
                </a:solidFill>
                <a:latin typeface="+mj-ea"/>
              </a:rPr>
              <a:t>전자 클라우드</a:t>
            </a:r>
            <a:r>
              <a:rPr lang="en-US" altLang="ko-KR" sz="1000" dirty="0">
                <a:solidFill>
                  <a:srgbClr val="FF0000"/>
                </a:solidFill>
                <a:latin typeface="+mj-ea"/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  <a:latin typeface="+mj-ea"/>
              </a:rPr>
              <a:t>접속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FD0135D-E396-482E-8AAE-D10AC43FC0E4}"/>
              </a:ext>
            </a:extLst>
          </p:cNvPr>
          <p:cNvSpPr txBox="1"/>
          <p:nvPr/>
        </p:nvSpPr>
        <p:spPr>
          <a:xfrm>
            <a:off x="1586199" y="953353"/>
            <a:ext cx="3528210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200" b="1" dirty="0">
                <a:latin typeface="+mj-ea"/>
              </a:rPr>
              <a:t>※ </a:t>
            </a:r>
            <a:r>
              <a:rPr lang="ko-KR" altLang="en-US" sz="1200" b="1" dirty="0">
                <a:latin typeface="+mj-ea"/>
              </a:rPr>
              <a:t>비즈니스 로직이 없는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</a:rPr>
              <a:t>정적인 페이지 </a:t>
            </a:r>
            <a:r>
              <a:rPr lang="ko-KR" altLang="en-US" sz="1200" b="1" dirty="0">
                <a:latin typeface="+mj-ea"/>
              </a:rPr>
              <a:t>경우의 프로세스임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86A5AC-C56F-41C0-A61A-486CC77C7FA8}"/>
              </a:ext>
            </a:extLst>
          </p:cNvPr>
          <p:cNvSpPr txBox="1"/>
          <p:nvPr/>
        </p:nvSpPr>
        <p:spPr>
          <a:xfrm>
            <a:off x="3353621" y="5465592"/>
            <a:ext cx="152605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000" b="1" dirty="0">
                <a:solidFill>
                  <a:srgbClr val="00B050"/>
                </a:solidFill>
                <a:latin typeface="+mj-ea"/>
              </a:rPr>
              <a:t>WCMS(Dev/Prod) </a:t>
            </a:r>
            <a:r>
              <a:rPr lang="ko-KR" altLang="en-US" sz="1000" b="1" dirty="0">
                <a:solidFill>
                  <a:srgbClr val="00B050"/>
                </a:solidFill>
                <a:latin typeface="+mj-ea"/>
              </a:rPr>
              <a:t>계정 발급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B5F524-C7D1-4A1F-B9A5-E873FC199D5D}"/>
              </a:ext>
            </a:extLst>
          </p:cNvPr>
          <p:cNvSpPr txBox="1"/>
          <p:nvPr/>
        </p:nvSpPr>
        <p:spPr>
          <a:xfrm>
            <a:off x="3353620" y="5718189"/>
            <a:ext cx="2366032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000" b="1" dirty="0">
                <a:solidFill>
                  <a:srgbClr val="00B050"/>
                </a:solidFill>
                <a:latin typeface="+mj-ea"/>
              </a:rPr>
              <a:t>Jira(LGE.com SM(BTOCSITE) </a:t>
            </a:r>
            <a:r>
              <a:rPr lang="ko-KR" altLang="en-US" sz="1000" b="1" dirty="0">
                <a:solidFill>
                  <a:srgbClr val="00B050"/>
                </a:solidFill>
                <a:latin typeface="+mj-ea"/>
              </a:rPr>
              <a:t>접근 권한 부여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659DB50-63B6-4FC3-9C4A-531AA970EB33}"/>
              </a:ext>
            </a:extLst>
          </p:cNvPr>
          <p:cNvCxnSpPr/>
          <p:nvPr/>
        </p:nvCxnSpPr>
        <p:spPr>
          <a:xfrm>
            <a:off x="6518501" y="4390937"/>
            <a:ext cx="0" cy="550457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F2EDD2EB-3689-44BD-AD98-700D36F3163F}"/>
              </a:ext>
            </a:extLst>
          </p:cNvPr>
          <p:cNvSpPr/>
          <p:nvPr/>
        </p:nvSpPr>
        <p:spPr>
          <a:xfrm>
            <a:off x="3029927" y="4941394"/>
            <a:ext cx="237766" cy="963254"/>
          </a:xfrm>
          <a:prstGeom prst="leftBrac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CE59E8-680C-4337-96FA-7AAD77C90607}"/>
              </a:ext>
            </a:extLst>
          </p:cNvPr>
          <p:cNvSpPr txBox="1"/>
          <p:nvPr/>
        </p:nvSpPr>
        <p:spPr>
          <a:xfrm>
            <a:off x="2437192" y="5340659"/>
            <a:ext cx="484107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+mj-ea"/>
              </a:rPr>
              <a:t>사전 준비</a:t>
            </a:r>
          </a:p>
        </p:txBody>
      </p:sp>
    </p:spTree>
    <p:extLst>
      <p:ext uri="{BB962C8B-B14F-4D97-AF65-F5344CB8AC3E}">
        <p14:creationId xmlns:p14="http://schemas.microsoft.com/office/powerpoint/2010/main" val="1927554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366615" y="103584"/>
            <a:ext cx="9587296" cy="431800"/>
          </a:xfrm>
        </p:spPr>
        <p:txBody>
          <a:bodyPr/>
          <a:lstStyle/>
          <a:p>
            <a:r>
              <a:rPr lang="ko-KR" altLang="en-US" dirty="0"/>
              <a:t>일정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642187-0474-44F0-A0AC-F587E5056F2E}"/>
              </a:ext>
            </a:extLst>
          </p:cNvPr>
          <p:cNvSpPr/>
          <p:nvPr/>
        </p:nvSpPr>
        <p:spPr>
          <a:xfrm>
            <a:off x="1682059" y="1569630"/>
            <a:ext cx="8333337" cy="2955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-apple-system"/>
              </a:rPr>
              <a:t> </a:t>
            </a:r>
            <a:r>
              <a:rPr lang="en-US" altLang="ko-KR" b="1" dirty="0">
                <a:latin typeface="-apple-system"/>
              </a:rPr>
              <a:t>[</a:t>
            </a:r>
            <a:r>
              <a:rPr lang="ko-KR" altLang="en-US" b="1" dirty="0">
                <a:latin typeface="-apple-system"/>
              </a:rPr>
              <a:t>일정 시뮬레이션 예시</a:t>
            </a:r>
            <a:r>
              <a:rPr lang="en-US" altLang="ko-KR" b="1" dirty="0">
                <a:latin typeface="-apple-system"/>
              </a:rPr>
              <a:t>(New Life’s Good </a:t>
            </a:r>
            <a:r>
              <a:rPr lang="ko-KR" altLang="en-US" b="1" dirty="0">
                <a:latin typeface="-apple-system"/>
              </a:rPr>
              <a:t>캠페인</a:t>
            </a:r>
            <a:r>
              <a:rPr lang="en-US" altLang="ko-KR" b="1" dirty="0">
                <a:latin typeface="-apple-system"/>
              </a:rPr>
              <a:t>. Static-</a:t>
            </a:r>
            <a:r>
              <a:rPr lang="en-US" altLang="ko-KR" b="1" dirty="0" err="1">
                <a:latin typeface="-apple-system"/>
              </a:rPr>
              <a:t>OnePage</a:t>
            </a:r>
            <a:r>
              <a:rPr lang="en-US" altLang="ko-KR" b="1" dirty="0">
                <a:latin typeface="-apple-system"/>
              </a:rPr>
              <a:t> </a:t>
            </a:r>
            <a:r>
              <a:rPr lang="ko-KR" altLang="en-US" b="1" dirty="0">
                <a:latin typeface="-apple-system"/>
              </a:rPr>
              <a:t>경우</a:t>
            </a:r>
            <a:r>
              <a:rPr lang="en-US" altLang="ko-KR" b="1" dirty="0">
                <a:latin typeface="-apple-system"/>
              </a:rPr>
              <a:t>)]</a:t>
            </a:r>
            <a:endParaRPr lang="ko-KR" altLang="en-US" dirty="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-apple-system"/>
              </a:rPr>
              <a:t>  </a:t>
            </a:r>
            <a:r>
              <a:rPr lang="en-US" altLang="ko-KR" dirty="0">
                <a:latin typeface="-apple-system"/>
              </a:rPr>
              <a:t>~8/2 : </a:t>
            </a:r>
            <a:r>
              <a:rPr lang="ko-KR" altLang="en-US" dirty="0">
                <a:latin typeface="-apple-system"/>
              </a:rPr>
              <a:t>디자인시안 최종본 접수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-apple-system"/>
              </a:rPr>
              <a:t>  </a:t>
            </a:r>
            <a:r>
              <a:rPr lang="en-US" altLang="ko-KR" dirty="0">
                <a:latin typeface="-apple-system"/>
              </a:rPr>
              <a:t>8/3~8/8 : </a:t>
            </a:r>
            <a:r>
              <a:rPr lang="ko-KR" altLang="en-US" dirty="0">
                <a:latin typeface="-apple-system"/>
              </a:rPr>
              <a:t>닷컴</a:t>
            </a:r>
            <a:r>
              <a:rPr lang="en-US" altLang="ko-KR" dirty="0">
                <a:latin typeface="-apple-system"/>
              </a:rPr>
              <a:t>(</a:t>
            </a:r>
            <a:r>
              <a:rPr lang="en-US" altLang="ko-KR" dirty="0" err="1">
                <a:latin typeface="-apple-system"/>
              </a:rPr>
              <a:t>kor</a:t>
            </a:r>
            <a:r>
              <a:rPr lang="en-US" altLang="ko-KR" dirty="0">
                <a:latin typeface="-apple-system"/>
              </a:rPr>
              <a:t>) </a:t>
            </a:r>
            <a:r>
              <a:rPr lang="ko-KR" altLang="en-US" dirty="0">
                <a:latin typeface="-apple-system"/>
              </a:rPr>
              <a:t>디자인가이드 준수 여부 검수</a:t>
            </a:r>
            <a:r>
              <a:rPr lang="en-US" altLang="ko-KR" dirty="0">
                <a:latin typeface="-apple-system"/>
              </a:rPr>
              <a:t> / </a:t>
            </a:r>
            <a:r>
              <a:rPr lang="ko-KR" altLang="en-US" dirty="0">
                <a:latin typeface="-apple-system"/>
              </a:rPr>
              <a:t>보완 조치</a:t>
            </a:r>
            <a:r>
              <a:rPr lang="en-US" altLang="ko-KR" dirty="0">
                <a:latin typeface="-apple-system"/>
              </a:rPr>
              <a:t>.</a:t>
            </a:r>
            <a:endParaRPr lang="ko-KR" altLang="en-US" dirty="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-apple-system"/>
              </a:rPr>
              <a:t>                    </a:t>
            </a:r>
            <a:r>
              <a:rPr lang="en-US" altLang="ko-KR" dirty="0">
                <a:solidFill>
                  <a:srgbClr val="00B050"/>
                </a:solidFill>
                <a:latin typeface="-apple-system"/>
              </a:rPr>
              <a:t>WCMS</a:t>
            </a:r>
            <a:r>
              <a:rPr lang="ko-KR" altLang="en-US" dirty="0">
                <a:solidFill>
                  <a:srgbClr val="00B050"/>
                </a:solidFill>
                <a:latin typeface="-apple-system"/>
              </a:rPr>
              <a:t> 계정 발급</a:t>
            </a:r>
            <a:r>
              <a:rPr lang="en-US" altLang="ko-KR" dirty="0">
                <a:solidFill>
                  <a:srgbClr val="00B050"/>
                </a:solidFill>
                <a:latin typeface="-apple-system"/>
              </a:rPr>
              <a:t>, Jira</a:t>
            </a:r>
            <a:r>
              <a:rPr lang="ko-KR" altLang="en-US" dirty="0">
                <a:solidFill>
                  <a:srgbClr val="00B050"/>
                </a:solidFill>
                <a:latin typeface="-apple-system"/>
              </a:rPr>
              <a:t> 접근 권한 부여 </a:t>
            </a:r>
            <a:br>
              <a:rPr lang="ko-KR" altLang="en-US" dirty="0">
                <a:latin typeface="-apple-system"/>
              </a:rPr>
            </a:br>
            <a:r>
              <a:rPr lang="ko-KR" altLang="en-US" dirty="0">
                <a:latin typeface="-apple-system"/>
              </a:rPr>
              <a:t>  </a:t>
            </a:r>
            <a:r>
              <a:rPr lang="en-US" altLang="ko-KR" dirty="0">
                <a:latin typeface="-apple-system"/>
              </a:rPr>
              <a:t>8/9~8/18 : Dev </a:t>
            </a:r>
            <a:r>
              <a:rPr lang="ko-KR" altLang="en-US" dirty="0">
                <a:latin typeface="-apple-system"/>
              </a:rPr>
              <a:t>퍼블리싱</a:t>
            </a:r>
            <a:r>
              <a:rPr lang="en-US" altLang="ko-KR" dirty="0">
                <a:latin typeface="-apple-system"/>
              </a:rPr>
              <a:t>(GMC</a:t>
            </a:r>
            <a:r>
              <a:rPr lang="ko-KR" altLang="en-US" dirty="0">
                <a:latin typeface="-apple-system"/>
              </a:rPr>
              <a:t>에서 직접 작업</a:t>
            </a:r>
            <a:r>
              <a:rPr lang="en-US" altLang="ko-KR" dirty="0">
                <a:latin typeface="-apple-system"/>
              </a:rPr>
              <a:t>)</a:t>
            </a:r>
            <a:br>
              <a:rPr lang="ko-KR" altLang="en-US" dirty="0">
                <a:latin typeface="-apple-system"/>
              </a:rPr>
            </a:br>
            <a:r>
              <a:rPr lang="ko-KR" altLang="en-US" dirty="0">
                <a:latin typeface="-apple-system"/>
              </a:rPr>
              <a:t>  </a:t>
            </a:r>
            <a:r>
              <a:rPr lang="en-US" altLang="ko-KR" dirty="0">
                <a:latin typeface="-apple-system"/>
              </a:rPr>
              <a:t>8/21~8/23 : Stg </a:t>
            </a:r>
            <a:r>
              <a:rPr lang="ko-KR" altLang="en-US" dirty="0">
                <a:latin typeface="-apple-system"/>
              </a:rPr>
              <a:t>이관</a:t>
            </a:r>
            <a:r>
              <a:rPr lang="en-US" altLang="ko-KR" dirty="0">
                <a:latin typeface="-apple-system"/>
              </a:rPr>
              <a:t>, QA/Test(</a:t>
            </a:r>
            <a:r>
              <a:rPr lang="ko-KR" altLang="en-US" dirty="0">
                <a:latin typeface="-apple-system"/>
              </a:rPr>
              <a:t>결함은 </a:t>
            </a:r>
            <a:r>
              <a:rPr lang="en-US" altLang="ko-KR" dirty="0">
                <a:latin typeface="-apple-system"/>
              </a:rPr>
              <a:t>GMC</a:t>
            </a:r>
            <a:r>
              <a:rPr lang="ko-KR" altLang="en-US" dirty="0">
                <a:latin typeface="-apple-system"/>
              </a:rPr>
              <a:t>에서 직접 조치</a:t>
            </a:r>
            <a:r>
              <a:rPr lang="en-US" altLang="ko-KR" dirty="0">
                <a:latin typeface="-apple-system"/>
              </a:rPr>
              <a:t>), GA</a:t>
            </a:r>
            <a:r>
              <a:rPr lang="ko-KR" altLang="en-US" dirty="0">
                <a:latin typeface="-apple-system"/>
              </a:rPr>
              <a:t>코드 적용</a:t>
            </a:r>
            <a:br>
              <a:rPr lang="ko-KR" altLang="en-US" dirty="0">
                <a:latin typeface="-apple-system"/>
              </a:rPr>
            </a:br>
            <a:r>
              <a:rPr lang="ko-KR" altLang="en-US" dirty="0">
                <a:latin typeface="-apple-system"/>
              </a:rPr>
              <a:t>  </a:t>
            </a:r>
            <a:r>
              <a:rPr lang="en-US" altLang="ko-KR" dirty="0">
                <a:latin typeface="-apple-system"/>
              </a:rPr>
              <a:t>8/24 : Prod </a:t>
            </a:r>
            <a:r>
              <a:rPr lang="ko-KR" altLang="en-US" dirty="0">
                <a:latin typeface="-apple-system"/>
              </a:rPr>
              <a:t>오픈</a:t>
            </a:r>
          </a:p>
        </p:txBody>
      </p:sp>
    </p:spTree>
    <p:extLst>
      <p:ext uri="{BB962C8B-B14F-4D97-AF65-F5344CB8AC3E}">
        <p14:creationId xmlns:p14="http://schemas.microsoft.com/office/powerpoint/2010/main" val="861328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366615" y="103584"/>
            <a:ext cx="9587296" cy="431800"/>
          </a:xfrm>
        </p:spPr>
        <p:txBody>
          <a:bodyPr/>
          <a:lstStyle/>
          <a:p>
            <a:r>
              <a:rPr lang="en-US" altLang="ko-KR" dirty="0"/>
              <a:t>Jira(</a:t>
            </a:r>
            <a:r>
              <a:rPr lang="ko-KR" altLang="en-US" dirty="0"/>
              <a:t>커뮤니케이션</a:t>
            </a:r>
            <a:r>
              <a:rPr lang="en-US" altLang="ko-KR" dirty="0"/>
              <a:t>/</a:t>
            </a:r>
            <a:r>
              <a:rPr lang="ko-KR" altLang="en-US" dirty="0"/>
              <a:t>공정관리 도구</a:t>
            </a:r>
            <a:r>
              <a:rPr lang="en-US" altLang="ko-KR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6933" y="1114860"/>
            <a:ext cx="377648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solidFill>
                  <a:srgbClr val="2A70E8"/>
                </a:solidFill>
                <a:latin typeface="+mj-ea"/>
              </a:rPr>
              <a:t>지라</a:t>
            </a:r>
            <a:r>
              <a:rPr lang="en-US" altLang="ko-KR" sz="1200" b="1" dirty="0">
                <a:solidFill>
                  <a:srgbClr val="2A70E8"/>
                </a:solidFill>
                <a:latin typeface="+mj-ea"/>
              </a:rPr>
              <a:t>(sample)</a:t>
            </a:r>
            <a:r>
              <a:rPr lang="ko-KR" altLang="en-US" sz="1200" b="1" dirty="0">
                <a:solidFill>
                  <a:srgbClr val="2A70E8"/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rgbClr val="2A70E8"/>
                </a:solidFill>
                <a:latin typeface="+mj-ea"/>
              </a:rPr>
              <a:t>: </a:t>
            </a:r>
            <a:r>
              <a:rPr lang="en-US" altLang="ko-KR" sz="1200" dirty="0">
                <a:solidFill>
                  <a:srgbClr val="2A70E8"/>
                </a:solidFill>
              </a:rPr>
              <a:t>http://clm.lge.com/issue/browse/BTOCSITE-43011</a:t>
            </a:r>
            <a:endParaRPr lang="ko-KR" altLang="en-US" sz="1200" b="1" dirty="0">
              <a:solidFill>
                <a:srgbClr val="2A70E8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2CA552-6D64-4A32-A125-8F7B16C1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85592"/>
            <a:ext cx="9906000" cy="65493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572AC6-5E6D-43F5-9336-3C29A0B43C53}"/>
              </a:ext>
            </a:extLst>
          </p:cNvPr>
          <p:cNvSpPr/>
          <p:nvPr/>
        </p:nvSpPr>
        <p:spPr>
          <a:xfrm>
            <a:off x="7389892" y="4117056"/>
            <a:ext cx="3659109" cy="15390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기획안 공유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디자인가이드 준수 여부 검수 </a:t>
            </a:r>
            <a:r>
              <a:rPr lang="en-US" altLang="ko-KR" sz="1400" dirty="0">
                <a:solidFill>
                  <a:schemeClr val="bg1"/>
                </a:solidFill>
              </a:rPr>
              <a:t>/ </a:t>
            </a:r>
            <a:r>
              <a:rPr lang="ko-KR" altLang="en-US" sz="1400" dirty="0">
                <a:solidFill>
                  <a:schemeClr val="bg1"/>
                </a:solidFill>
              </a:rPr>
              <a:t>피드백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QA test / </a:t>
            </a:r>
            <a:r>
              <a:rPr lang="ko-KR" altLang="en-US" sz="1400" dirty="0">
                <a:solidFill>
                  <a:schemeClr val="bg1"/>
                </a:solidFill>
              </a:rPr>
              <a:t>결함조치</a:t>
            </a:r>
            <a:r>
              <a:rPr lang="en-US" altLang="ko-KR" sz="1400" dirty="0">
                <a:solidFill>
                  <a:schemeClr val="bg1"/>
                </a:solidFill>
              </a:rPr>
              <a:t>, GA</a:t>
            </a:r>
            <a:r>
              <a:rPr lang="ko-KR" altLang="en-US" sz="1400" dirty="0">
                <a:solidFill>
                  <a:schemeClr val="bg1"/>
                </a:solidFill>
              </a:rPr>
              <a:t>코드 적용 등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커뮤니케이션 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66040-B710-4074-8541-2CF5C39F911A}"/>
              </a:ext>
            </a:extLst>
          </p:cNvPr>
          <p:cNvSpPr txBox="1"/>
          <p:nvPr/>
        </p:nvSpPr>
        <p:spPr>
          <a:xfrm>
            <a:off x="1446932" y="828739"/>
            <a:ext cx="6026330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400" b="1" dirty="0">
                <a:latin typeface="+mj-ea"/>
              </a:rPr>
              <a:t>LG</a:t>
            </a:r>
            <a:r>
              <a:rPr lang="ko-KR" altLang="en-US" sz="1400" b="1" dirty="0">
                <a:latin typeface="+mj-ea"/>
              </a:rPr>
              <a:t>전자 </a:t>
            </a:r>
            <a:r>
              <a:rPr lang="en-US" altLang="ko-KR" sz="1400" b="1" dirty="0">
                <a:latin typeface="+mj-ea"/>
              </a:rPr>
              <a:t>EP </a:t>
            </a:r>
            <a:r>
              <a:rPr lang="ko-KR" altLang="en-US" sz="1400" b="1" dirty="0">
                <a:latin typeface="+mj-ea"/>
              </a:rPr>
              <a:t>계정 생성 </a:t>
            </a:r>
            <a:r>
              <a:rPr lang="en-US" altLang="ko-KR" sz="1400" b="1" dirty="0">
                <a:latin typeface="+mj-ea"/>
              </a:rPr>
              <a:t>-&gt; </a:t>
            </a:r>
            <a:r>
              <a:rPr lang="en-US" altLang="ko-KR" sz="1400" b="1" dirty="0"/>
              <a:t>BTOCSITE </a:t>
            </a:r>
            <a:r>
              <a:rPr lang="ko-KR" altLang="en-US" sz="1400" b="1" dirty="0"/>
              <a:t>접근 권한 부여 </a:t>
            </a:r>
            <a:r>
              <a:rPr lang="en-US" altLang="ko-KR" sz="1400" b="1" dirty="0"/>
              <a:t>-&gt; LG</a:t>
            </a:r>
            <a:r>
              <a:rPr lang="ko-KR" altLang="en-US" sz="1400" b="1" dirty="0"/>
              <a:t>전자 </a:t>
            </a:r>
            <a:r>
              <a:rPr lang="en-US" altLang="ko-KR" sz="1400" b="1" dirty="0"/>
              <a:t>EP</a:t>
            </a:r>
            <a:r>
              <a:rPr lang="ko-KR" altLang="en-US" sz="1400" b="1" dirty="0">
                <a:latin typeface="+mj-ea"/>
              </a:rPr>
              <a:t>를 통해</a:t>
            </a:r>
            <a:r>
              <a:rPr lang="en-US" altLang="ko-KR" sz="1400" b="1" dirty="0">
                <a:latin typeface="+mj-ea"/>
              </a:rPr>
              <a:t> SSO</a:t>
            </a:r>
            <a:r>
              <a:rPr lang="ko-KR" altLang="en-US" sz="1400" b="1" dirty="0">
                <a:latin typeface="+mj-ea"/>
              </a:rPr>
              <a:t> 접속됨</a:t>
            </a:r>
            <a:r>
              <a:rPr lang="en-US" altLang="ko-KR" sz="1400" b="1" dirty="0">
                <a:latin typeface="+mj-ea"/>
              </a:rPr>
              <a:t>.</a:t>
            </a:r>
            <a:endParaRPr lang="ko-KR" altLang="en-US" sz="14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1762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1601906-4993-4162-85E7-DB17487F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10" y="932031"/>
            <a:ext cx="7438047" cy="5816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366615" y="103584"/>
            <a:ext cx="9587296" cy="431800"/>
          </a:xfrm>
        </p:spPr>
        <p:txBody>
          <a:bodyPr/>
          <a:lstStyle/>
          <a:p>
            <a:r>
              <a:rPr lang="ko-KR" altLang="en-US" dirty="0"/>
              <a:t>서버 정보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1421180" y="972529"/>
            <a:ext cx="8363432" cy="34759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j-ea"/>
              </a:rPr>
              <a:t>[</a:t>
            </a:r>
            <a:r>
              <a:rPr lang="ko-KR" altLang="en-US" sz="1100" b="1" dirty="0">
                <a:latin typeface="+mj-ea"/>
              </a:rPr>
              <a:t>개발 서버</a:t>
            </a:r>
            <a:r>
              <a:rPr lang="en-US" altLang="ko-KR" sz="1100" b="1" dirty="0">
                <a:latin typeface="+mj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</a:rPr>
              <a:t>1) </a:t>
            </a:r>
            <a:r>
              <a:rPr lang="en-US" altLang="ko-KR" sz="1100" b="1" dirty="0">
                <a:latin typeface="+mj-ea"/>
              </a:rPr>
              <a:t>Dev</a:t>
            </a:r>
            <a:r>
              <a:rPr lang="en-US" altLang="ko-KR" sz="1100" dirty="0">
                <a:latin typeface="+mj-ea"/>
              </a:rPr>
              <a:t> : </a:t>
            </a:r>
            <a:r>
              <a:rPr lang="ko-KR" altLang="en-US" sz="1100" dirty="0">
                <a:solidFill>
                  <a:schemeClr val="accent4"/>
                </a:solidFill>
                <a:latin typeface="+mj-ea"/>
              </a:rPr>
              <a:t>개인작업자가 </a:t>
            </a:r>
            <a:r>
              <a:rPr lang="en-US" altLang="ko-KR" sz="1100" dirty="0">
                <a:solidFill>
                  <a:schemeClr val="accent4"/>
                </a:solidFill>
                <a:latin typeface="+mj-ea"/>
              </a:rPr>
              <a:t>merge</a:t>
            </a:r>
            <a:r>
              <a:rPr lang="ko-KR" altLang="en-US" sz="1100" dirty="0">
                <a:solidFill>
                  <a:schemeClr val="accent4"/>
                </a:solidFill>
                <a:latin typeface="+mj-ea"/>
              </a:rPr>
              <a:t>후 확인 </a:t>
            </a:r>
            <a:endParaRPr lang="en-US" altLang="ko-KR" sz="1100" dirty="0">
              <a:solidFill>
                <a:schemeClr val="accent4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URL : https://wwwdev50.lge.co.kr/guide/index.html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j-ea"/>
              </a:rPr>
              <a:t>[</a:t>
            </a:r>
            <a:r>
              <a:rPr lang="ko-KR" altLang="en-US" sz="1100" b="1" dirty="0">
                <a:latin typeface="+mj-ea"/>
              </a:rPr>
              <a:t>운영</a:t>
            </a:r>
            <a:r>
              <a:rPr lang="en-US" altLang="ko-KR" sz="1100" b="1" dirty="0">
                <a:latin typeface="+mj-ea"/>
              </a:rPr>
              <a:t> </a:t>
            </a:r>
            <a:r>
              <a:rPr lang="ko-KR" altLang="en-US" sz="1100" b="1" dirty="0">
                <a:latin typeface="+mj-ea"/>
              </a:rPr>
              <a:t>서버</a:t>
            </a:r>
            <a:r>
              <a:rPr lang="en-US" altLang="ko-KR" sz="1100" b="1" dirty="0">
                <a:latin typeface="+mj-ea"/>
              </a:rPr>
              <a:t>]</a:t>
            </a:r>
            <a:endParaRPr lang="en-US" altLang="ko-KR" sz="11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</a:rPr>
              <a:t>2) </a:t>
            </a:r>
            <a:r>
              <a:rPr lang="en-US" altLang="ko-KR" sz="1100" b="1" dirty="0">
                <a:latin typeface="+mj-ea"/>
              </a:rPr>
              <a:t>Stage(</a:t>
            </a:r>
            <a:r>
              <a:rPr lang="ko-KR" altLang="en-US" sz="1100" b="1" dirty="0">
                <a:latin typeface="+mj-ea"/>
              </a:rPr>
              <a:t>테스트서버</a:t>
            </a:r>
            <a:r>
              <a:rPr lang="en-US" altLang="ko-KR" sz="1100" b="1" dirty="0">
                <a:latin typeface="+mj-ea"/>
              </a:rPr>
              <a:t>)</a:t>
            </a:r>
            <a:r>
              <a:rPr lang="en-US" altLang="ko-KR" sz="1100" dirty="0">
                <a:latin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</a:rPr>
              <a:t>URL :  </a:t>
            </a:r>
            <a:r>
              <a:rPr lang="en-US" altLang="ko-KR" sz="1100" dirty="0">
                <a:latin typeface="+mj-ea"/>
                <a:hlinkClick r:id="rId4"/>
              </a:rPr>
              <a:t>https://wwwstg.lge.co.kr/</a:t>
            </a:r>
            <a:endParaRPr lang="en-US" altLang="ko-KR" sz="110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</a:rPr>
              <a:t>3) </a:t>
            </a:r>
            <a:r>
              <a:rPr lang="en-US" altLang="ko-KR" sz="1100" b="1" dirty="0">
                <a:latin typeface="+mj-ea"/>
              </a:rPr>
              <a:t>Prod(</a:t>
            </a:r>
            <a:r>
              <a:rPr lang="ko-KR" altLang="en-US" sz="1100" b="1" dirty="0">
                <a:latin typeface="+mj-ea"/>
              </a:rPr>
              <a:t>운영환경</a:t>
            </a:r>
            <a:r>
              <a:rPr lang="en-US" altLang="ko-KR" sz="1100" b="1" dirty="0">
                <a:latin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</a:rPr>
              <a:t>- URL : https://www.lge.co.kr/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latin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AFE08E-785E-421E-809D-DA86FB4B7193}"/>
              </a:ext>
            </a:extLst>
          </p:cNvPr>
          <p:cNvCxnSpPr>
            <a:cxnSpLocks/>
          </p:cNvCxnSpPr>
          <p:nvPr/>
        </p:nvCxnSpPr>
        <p:spPr>
          <a:xfrm>
            <a:off x="1930651" y="1720162"/>
            <a:ext cx="2641558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32F2763-1944-41E1-96F7-4CA7E9A797A8}"/>
              </a:ext>
            </a:extLst>
          </p:cNvPr>
          <p:cNvSpPr/>
          <p:nvPr/>
        </p:nvSpPr>
        <p:spPr>
          <a:xfrm>
            <a:off x="5008830" y="5287215"/>
            <a:ext cx="1448554" cy="4164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202063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366615" y="103584"/>
            <a:ext cx="9587296" cy="431800"/>
          </a:xfrm>
        </p:spPr>
        <p:txBody>
          <a:bodyPr/>
          <a:lstStyle/>
          <a:p>
            <a:r>
              <a:rPr lang="en-US" altLang="ko-KR" dirty="0"/>
              <a:t>WCMS(Dev/Prod) </a:t>
            </a:r>
            <a:r>
              <a:rPr lang="ko-KR" altLang="en-US" dirty="0"/>
              <a:t>계정 신청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E0B8AC-F288-46A8-B4E0-483D323E4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38" y="1647068"/>
            <a:ext cx="8075692" cy="5748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2A9BEE0-C7E8-4F70-A4A2-6F0BD178A8D4}"/>
              </a:ext>
            </a:extLst>
          </p:cNvPr>
          <p:cNvSpPr/>
          <p:nvPr/>
        </p:nvSpPr>
        <p:spPr>
          <a:xfrm>
            <a:off x="1338022" y="1203633"/>
            <a:ext cx="5083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Dev</a:t>
            </a:r>
            <a:r>
              <a:rPr lang="ko-KR" altLang="en-US" sz="1200" dirty="0"/>
              <a:t> : </a:t>
            </a:r>
            <a:r>
              <a:rPr lang="ko-KR" altLang="en-US" sz="1200" dirty="0">
                <a:hlinkClick r:id="rId4"/>
              </a:rPr>
              <a:t>https://cmsdev50.lge.co.kr/admin/common/login.lg?SSL=Y</a:t>
            </a:r>
            <a:endParaRPr lang="en-US" altLang="ko-KR" sz="1200" dirty="0"/>
          </a:p>
          <a:p>
            <a:r>
              <a:rPr lang="en-US" altLang="ko-KR" sz="1200" dirty="0"/>
              <a:t>Prod(Stg)</a:t>
            </a:r>
            <a:r>
              <a:rPr lang="ko-KR" altLang="en-US" sz="1200" dirty="0"/>
              <a:t> </a:t>
            </a:r>
            <a:r>
              <a:rPr lang="en-US" altLang="ko-KR" sz="1200" dirty="0"/>
              <a:t>: https://cms50.lge.co.kr/admin/common/login.lg?SSL=Y</a:t>
            </a:r>
            <a:endParaRPr lang="ko-KR" altLang="en-US" sz="12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83E087-31A2-4149-B1FB-B37BC93EDD2A}"/>
              </a:ext>
            </a:extLst>
          </p:cNvPr>
          <p:cNvCxnSpPr>
            <a:cxnSpLocks/>
          </p:cNvCxnSpPr>
          <p:nvPr/>
        </p:nvCxnSpPr>
        <p:spPr>
          <a:xfrm>
            <a:off x="4755333" y="6518493"/>
            <a:ext cx="2335795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F8129B-61E7-485D-AB57-1E65DEC66AC2}"/>
              </a:ext>
            </a:extLst>
          </p:cNvPr>
          <p:cNvSpPr txBox="1"/>
          <p:nvPr/>
        </p:nvSpPr>
        <p:spPr>
          <a:xfrm>
            <a:off x="1446933" y="828739"/>
            <a:ext cx="409471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400" b="1" dirty="0">
                <a:latin typeface="+mj-ea"/>
              </a:rPr>
              <a:t>LG</a:t>
            </a:r>
            <a:r>
              <a:rPr lang="ko-KR" altLang="en-US" sz="1400" b="1" dirty="0">
                <a:latin typeface="+mj-ea"/>
              </a:rPr>
              <a:t>전자 </a:t>
            </a:r>
            <a:r>
              <a:rPr lang="en-US" altLang="ko-KR" sz="1400" b="1" dirty="0">
                <a:latin typeface="+mj-ea"/>
              </a:rPr>
              <a:t>EP </a:t>
            </a:r>
            <a:r>
              <a:rPr lang="ko-KR" altLang="en-US" sz="1400" b="1" dirty="0">
                <a:latin typeface="+mj-ea"/>
              </a:rPr>
              <a:t>계정 생성 </a:t>
            </a:r>
            <a:r>
              <a:rPr lang="en-US" altLang="ko-KR" sz="1400" b="1" dirty="0">
                <a:latin typeface="+mj-ea"/>
              </a:rPr>
              <a:t>-&gt; </a:t>
            </a:r>
            <a:r>
              <a:rPr lang="en-US" altLang="ko-KR" sz="1400" b="1" dirty="0"/>
              <a:t>LG</a:t>
            </a:r>
            <a:r>
              <a:rPr lang="ko-KR" altLang="en-US" sz="1400" b="1" dirty="0"/>
              <a:t>전자 </a:t>
            </a:r>
            <a:r>
              <a:rPr lang="en-US" altLang="ko-KR" sz="1400" b="1" dirty="0"/>
              <a:t>EP </a:t>
            </a:r>
            <a:r>
              <a:rPr lang="ko-KR" altLang="en-US" sz="1400" b="1" dirty="0"/>
              <a:t>품의 </a:t>
            </a:r>
            <a:r>
              <a:rPr lang="en-US" altLang="ko-KR" sz="1400" b="1" dirty="0"/>
              <a:t>-&gt; Jira</a:t>
            </a:r>
            <a:r>
              <a:rPr lang="ko-KR" altLang="en-US" sz="1400" b="1" dirty="0"/>
              <a:t>에서 신청</a:t>
            </a:r>
            <a:r>
              <a:rPr lang="en-US" altLang="ko-KR" sz="1400" b="1" dirty="0"/>
              <a:t> </a:t>
            </a:r>
            <a:endParaRPr lang="ko-KR" altLang="en-US" sz="1400" b="1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74DBE0-9F52-4A1C-A623-A8A87E875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166" y="2516325"/>
            <a:ext cx="6122444" cy="5238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2345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8FC5FC-C3E0-44F3-8284-B7560E3A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727720"/>
            <a:ext cx="7032845" cy="48111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AC5378-DF8A-428F-9655-55660DAE0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721" y="2553732"/>
            <a:ext cx="5937942" cy="45760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EC3BCA7-3A5E-4F98-A5BC-9EBC9E0B67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838" y="103188"/>
            <a:ext cx="9586912" cy="431800"/>
          </a:xfrm>
        </p:spPr>
        <p:txBody>
          <a:bodyPr/>
          <a:lstStyle/>
          <a:p>
            <a:r>
              <a:rPr lang="en-US" altLang="ko-KR" dirty="0"/>
              <a:t>WCMS(Dev/Prod) </a:t>
            </a:r>
            <a:r>
              <a:rPr lang="ko-KR" altLang="en-US" dirty="0"/>
              <a:t>계정 신청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8001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366615" y="103584"/>
            <a:ext cx="9587296" cy="431800"/>
          </a:xfrm>
        </p:spPr>
        <p:txBody>
          <a:bodyPr/>
          <a:lstStyle/>
          <a:p>
            <a:r>
              <a:rPr lang="en-US" altLang="ko-KR" dirty="0"/>
              <a:t>WCMS </a:t>
            </a:r>
            <a:r>
              <a:rPr lang="ko-KR" altLang="en-US" dirty="0"/>
              <a:t>디렉토리 구조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B01B69-6DA5-4ADF-8986-BAD54184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84069"/>
            <a:ext cx="12192000" cy="5958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14DFC-3E07-4F6B-888B-F3C602BCA050}"/>
              </a:ext>
            </a:extLst>
          </p:cNvPr>
          <p:cNvSpPr txBox="1"/>
          <p:nvPr/>
        </p:nvSpPr>
        <p:spPr>
          <a:xfrm>
            <a:off x="6381545" y="2499970"/>
            <a:ext cx="139974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html </a:t>
            </a:r>
            <a:r>
              <a:rPr lang="ko-KR" altLang="en-US" sz="1400"/>
              <a:t>작업 경로</a:t>
            </a:r>
            <a:endParaRPr lang="en-US" altLang="ko-KR" sz="1400" dirty="0"/>
          </a:p>
          <a:p>
            <a:r>
              <a:rPr lang="en-US" altLang="ko-KR" sz="1400" dirty="0"/>
              <a:t>/</a:t>
            </a:r>
            <a:r>
              <a:rPr lang="en-US" altLang="ko-KR" sz="1400" dirty="0" err="1"/>
              <a:t>kr</a:t>
            </a:r>
            <a:r>
              <a:rPr lang="en-US" altLang="ko-KR" sz="1400" dirty="0"/>
              <a:t>/main/signature/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0BD582-0D9A-4662-8B6C-A58167C84FD2}"/>
              </a:ext>
            </a:extLst>
          </p:cNvPr>
          <p:cNvGrpSpPr/>
          <p:nvPr/>
        </p:nvGrpSpPr>
        <p:grpSpPr>
          <a:xfrm>
            <a:off x="4873201" y="5655739"/>
            <a:ext cx="4541086" cy="1028645"/>
            <a:chOff x="505482" y="3435386"/>
            <a:chExt cx="5172075" cy="117157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7853952-1302-4C55-AE1A-2BC57193B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482" y="3435386"/>
              <a:ext cx="5172075" cy="117157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B0B40E-696D-4CF5-9DC6-E4DFDA15BA73}"/>
                </a:ext>
              </a:extLst>
            </p:cNvPr>
            <p:cNvSpPr/>
            <p:nvPr/>
          </p:nvSpPr>
          <p:spPr>
            <a:xfrm>
              <a:off x="731042" y="4417180"/>
              <a:ext cx="1492370" cy="1897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FC9240-7E20-4C6B-AC30-FA6F30A6872D}"/>
              </a:ext>
            </a:extLst>
          </p:cNvPr>
          <p:cNvSpPr txBox="1"/>
          <p:nvPr/>
        </p:nvSpPr>
        <p:spPr>
          <a:xfrm>
            <a:off x="7132128" y="6058214"/>
            <a:ext cx="244169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/>
              <a:t>작업 경로</a:t>
            </a:r>
            <a:endParaRPr lang="en-US" altLang="ko-KR" sz="1400" dirty="0"/>
          </a:p>
          <a:p>
            <a:r>
              <a:rPr lang="en-US" altLang="ko-KR" sz="1400" dirty="0"/>
              <a:t>/</a:t>
            </a:r>
            <a:r>
              <a:rPr lang="en-US" altLang="ko-KR" sz="1400" dirty="0" err="1"/>
              <a:t>kr</a:t>
            </a:r>
            <a:r>
              <a:rPr lang="en-US" altLang="ko-KR" sz="1400" dirty="0"/>
              <a:t>/main/signature/assets/new/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/</a:t>
            </a:r>
            <a:endParaRPr lang="ko-KR" altLang="en-US" sz="14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54C539-142A-43A7-B93B-D8A8DB77F346}"/>
              </a:ext>
            </a:extLst>
          </p:cNvPr>
          <p:cNvGrpSpPr/>
          <p:nvPr/>
        </p:nvGrpSpPr>
        <p:grpSpPr>
          <a:xfrm>
            <a:off x="4873201" y="3098537"/>
            <a:ext cx="4541086" cy="2438572"/>
            <a:chOff x="505482" y="2541715"/>
            <a:chExt cx="5019675" cy="26955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3F6281D-8E94-4BC7-A5D1-56C74A0E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82" y="2541715"/>
              <a:ext cx="5019675" cy="26955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6ECE149-A564-43CD-A4EE-DD7E5D8B53DD}"/>
                </a:ext>
              </a:extLst>
            </p:cNvPr>
            <p:cNvSpPr/>
            <p:nvPr/>
          </p:nvSpPr>
          <p:spPr>
            <a:xfrm>
              <a:off x="731042" y="3711521"/>
              <a:ext cx="2174286" cy="1525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D286C7-CC40-450A-B992-7D6F82506D4A}"/>
              </a:ext>
            </a:extLst>
          </p:cNvPr>
          <p:cNvSpPr/>
          <p:nvPr/>
        </p:nvSpPr>
        <p:spPr>
          <a:xfrm>
            <a:off x="4934083" y="2856562"/>
            <a:ext cx="1310302" cy="166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19A6B7-003E-4EB2-9F39-2C79C22B9431}"/>
              </a:ext>
            </a:extLst>
          </p:cNvPr>
          <p:cNvSpPr txBox="1"/>
          <p:nvPr/>
        </p:nvSpPr>
        <p:spPr>
          <a:xfrm>
            <a:off x="7132128" y="4558731"/>
            <a:ext cx="217880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이미지 파일 경로</a:t>
            </a:r>
            <a:endParaRPr lang="en-US" altLang="ko-KR" sz="1400" dirty="0"/>
          </a:p>
          <a:p>
            <a:r>
              <a:rPr lang="en-US" altLang="ko-KR" sz="1400" dirty="0"/>
              <a:t>/</a:t>
            </a:r>
            <a:r>
              <a:rPr lang="en-US" altLang="ko-KR" sz="1400" dirty="0" err="1"/>
              <a:t>kr</a:t>
            </a:r>
            <a:r>
              <a:rPr lang="en-US" altLang="ko-KR" sz="1400" dirty="0"/>
              <a:t>/main/signature/assets/new/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77836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366615" y="103584"/>
            <a:ext cx="9587296" cy="431800"/>
          </a:xfrm>
        </p:spPr>
        <p:txBody>
          <a:bodyPr/>
          <a:lstStyle/>
          <a:p>
            <a:r>
              <a:rPr lang="en-US" altLang="ko-KR" dirty="0"/>
              <a:t>WCMS </a:t>
            </a:r>
            <a:r>
              <a:rPr lang="ko-KR" altLang="en-US" dirty="0"/>
              <a:t>디렉토리 구조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7631B-F0B3-4EE1-81F8-9686F17F68DB}"/>
              </a:ext>
            </a:extLst>
          </p:cNvPr>
          <p:cNvSpPr txBox="1"/>
          <p:nvPr/>
        </p:nvSpPr>
        <p:spPr>
          <a:xfrm>
            <a:off x="7950193" y="3078363"/>
            <a:ext cx="2750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작업된 파일 선택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72009E-2BFF-4078-AD74-7609C8B0A119}"/>
              </a:ext>
            </a:extLst>
          </p:cNvPr>
          <p:cNvGrpSpPr/>
          <p:nvPr/>
        </p:nvGrpSpPr>
        <p:grpSpPr>
          <a:xfrm>
            <a:off x="1143000" y="664362"/>
            <a:ext cx="9906000" cy="1988593"/>
            <a:chOff x="0" y="229800"/>
            <a:chExt cx="12192000" cy="24474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4AE56B8-CCC3-4110-952B-A3C13CBD5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29800"/>
              <a:ext cx="12192000" cy="2447499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D7EDCF2-D826-44A8-BBB0-BF3EB07771A8}"/>
                </a:ext>
              </a:extLst>
            </p:cNvPr>
            <p:cNvSpPr/>
            <p:nvPr/>
          </p:nvSpPr>
          <p:spPr>
            <a:xfrm>
              <a:off x="0" y="2056350"/>
              <a:ext cx="246903" cy="2469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</a:t>
              </a:r>
              <a:endParaRPr lang="ko-KR" altLang="en-US" sz="10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ED0E00A-0C9C-4EFA-B5BA-8CDC7590B18C}"/>
                </a:ext>
              </a:extLst>
            </p:cNvPr>
            <p:cNvSpPr/>
            <p:nvPr/>
          </p:nvSpPr>
          <p:spPr>
            <a:xfrm>
              <a:off x="11806687" y="397203"/>
              <a:ext cx="246903" cy="2469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2</a:t>
              </a:r>
              <a:endParaRPr lang="ko-KR" altLang="en-US" sz="1000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BA0BC7F-449F-4316-8A5A-C18179C8170C}"/>
              </a:ext>
            </a:extLst>
          </p:cNvPr>
          <p:cNvSpPr/>
          <p:nvPr/>
        </p:nvSpPr>
        <p:spPr>
          <a:xfrm>
            <a:off x="7703288" y="3528029"/>
            <a:ext cx="246903" cy="246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C24E63E-C294-4F02-B5EF-B4051C73B47D}"/>
              </a:ext>
            </a:extLst>
          </p:cNvPr>
          <p:cNvSpPr/>
          <p:nvPr/>
        </p:nvSpPr>
        <p:spPr>
          <a:xfrm>
            <a:off x="7703290" y="3078363"/>
            <a:ext cx="246903" cy="246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D2F28-BEDA-4F17-AE1B-BADFB2E8BD68}"/>
              </a:ext>
            </a:extLst>
          </p:cNvPr>
          <p:cNvSpPr txBox="1"/>
          <p:nvPr/>
        </p:nvSpPr>
        <p:spPr>
          <a:xfrm>
            <a:off x="7950192" y="3513810"/>
            <a:ext cx="275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Submit </a:t>
            </a:r>
            <a:r>
              <a:rPr lang="ko-KR" altLang="en-US" sz="1000"/>
              <a:t>버튼 클릭</a:t>
            </a:r>
            <a:endParaRPr lang="ko-KR" altLang="en-US" sz="1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F81225-1DC5-4E8E-A38E-93BF090CE285}"/>
              </a:ext>
            </a:extLst>
          </p:cNvPr>
          <p:cNvGrpSpPr/>
          <p:nvPr/>
        </p:nvGrpSpPr>
        <p:grpSpPr>
          <a:xfrm>
            <a:off x="1266452" y="2879190"/>
            <a:ext cx="3806033" cy="3514714"/>
            <a:chOff x="123451" y="2933511"/>
            <a:chExt cx="3806033" cy="351471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1C43F47-A985-4083-B7B8-13BD2958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903" y="2933511"/>
              <a:ext cx="3682581" cy="3514714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AC11448-A0A0-4ABA-8D53-ABB25A9D56E6}"/>
                </a:ext>
              </a:extLst>
            </p:cNvPr>
            <p:cNvSpPr/>
            <p:nvPr/>
          </p:nvSpPr>
          <p:spPr>
            <a:xfrm>
              <a:off x="123451" y="3259725"/>
              <a:ext cx="246903" cy="2469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3</a:t>
              </a:r>
              <a:endParaRPr lang="ko-KR" altLang="en-US" sz="100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14E7F0-E24B-41B8-B8C3-721DCF329C32}"/>
              </a:ext>
            </a:extLst>
          </p:cNvPr>
          <p:cNvGrpSpPr/>
          <p:nvPr/>
        </p:nvGrpSpPr>
        <p:grpSpPr>
          <a:xfrm>
            <a:off x="3866382" y="3078362"/>
            <a:ext cx="3703283" cy="3514714"/>
            <a:chOff x="4244358" y="2933511"/>
            <a:chExt cx="3703283" cy="3514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1F054D8-EC52-4D5E-A833-F9125682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4358" y="2933511"/>
              <a:ext cx="3703283" cy="3514714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C804C3A-E705-4B8D-869C-73083F13E196}"/>
                </a:ext>
              </a:extLst>
            </p:cNvPr>
            <p:cNvSpPr/>
            <p:nvPr/>
          </p:nvSpPr>
          <p:spPr>
            <a:xfrm>
              <a:off x="7259653" y="4805291"/>
              <a:ext cx="246903" cy="2469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4</a:t>
              </a:r>
              <a:endParaRPr lang="ko-KR" altLang="en-US" sz="1000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0EE97FEF-DCE6-4F41-8A18-46B85BDBF98C}"/>
              </a:ext>
            </a:extLst>
          </p:cNvPr>
          <p:cNvSpPr/>
          <p:nvPr/>
        </p:nvSpPr>
        <p:spPr>
          <a:xfrm>
            <a:off x="7703284" y="3977013"/>
            <a:ext cx="246903" cy="246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EEEDDC-05F1-477F-80EA-C93AEC6B0FAF}"/>
              </a:ext>
            </a:extLst>
          </p:cNvPr>
          <p:cNvSpPr txBox="1"/>
          <p:nvPr/>
        </p:nvSpPr>
        <p:spPr>
          <a:xfrm>
            <a:off x="7950189" y="3977695"/>
            <a:ext cx="2971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01.Self Publish Workflow </a:t>
            </a:r>
            <a:r>
              <a:rPr lang="ko-KR" altLang="en-US" sz="1000"/>
              <a:t>선택 후 </a:t>
            </a:r>
            <a:r>
              <a:rPr lang="en-US" altLang="ko-KR" sz="1000" dirty="0"/>
              <a:t>Next </a:t>
            </a:r>
            <a:r>
              <a:rPr lang="ko-KR" altLang="en-US" sz="1000"/>
              <a:t>클릭</a:t>
            </a:r>
            <a:endParaRPr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BC2AA3A-AC5D-4981-A38F-5866035BF807}"/>
              </a:ext>
            </a:extLst>
          </p:cNvPr>
          <p:cNvSpPr/>
          <p:nvPr/>
        </p:nvSpPr>
        <p:spPr>
          <a:xfrm>
            <a:off x="7703286" y="4436405"/>
            <a:ext cx="246903" cy="246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43AF6-1182-4DE6-B03A-F531D45F852A}"/>
              </a:ext>
            </a:extLst>
          </p:cNvPr>
          <p:cNvSpPr txBox="1"/>
          <p:nvPr/>
        </p:nvSpPr>
        <p:spPr>
          <a:xfrm>
            <a:off x="7950189" y="4421504"/>
            <a:ext cx="3390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Job </a:t>
            </a:r>
            <a:r>
              <a:rPr lang="ko-KR" altLang="en-US" sz="1000"/>
              <a:t>타이틀</a:t>
            </a:r>
            <a:r>
              <a:rPr lang="en-US" altLang="ko-KR" sz="1000" dirty="0"/>
              <a:t>, </a:t>
            </a:r>
            <a:r>
              <a:rPr lang="ko-KR" altLang="en-US" sz="1000"/>
              <a:t>상세내용 작성 후 </a:t>
            </a:r>
            <a:r>
              <a:rPr lang="en-US" altLang="ko-KR" sz="1000" dirty="0"/>
              <a:t>Run Job </a:t>
            </a:r>
            <a:r>
              <a:rPr lang="ko-KR" altLang="en-US" sz="1000"/>
              <a:t>버튼 클릭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58E5DE-2CB7-43D8-B9C9-739B07277912}"/>
              </a:ext>
            </a:extLst>
          </p:cNvPr>
          <p:cNvSpPr/>
          <p:nvPr/>
        </p:nvSpPr>
        <p:spPr>
          <a:xfrm>
            <a:off x="7703283" y="4875663"/>
            <a:ext cx="2872596" cy="1167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r>
              <a:rPr lang="ko-KR" altLang="en-US"/>
              <a:t>번까지 진행되면</a:t>
            </a:r>
            <a:endParaRPr lang="en-US" altLang="ko-KR" dirty="0"/>
          </a:p>
          <a:p>
            <a:pPr algn="ctr"/>
            <a:r>
              <a:rPr lang="en-US" altLang="ko-KR" dirty="0"/>
              <a:t>STG </a:t>
            </a:r>
            <a:r>
              <a:rPr lang="ko-KR" altLang="en-US"/>
              <a:t>반영 완료</a:t>
            </a:r>
          </a:p>
        </p:txBody>
      </p:sp>
    </p:spTree>
    <p:extLst>
      <p:ext uri="{BB962C8B-B14F-4D97-AF65-F5344CB8AC3E}">
        <p14:creationId xmlns:p14="http://schemas.microsoft.com/office/powerpoint/2010/main" val="37915451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366615" y="103584"/>
            <a:ext cx="9587296" cy="431800"/>
          </a:xfrm>
        </p:spPr>
        <p:txBody>
          <a:bodyPr/>
          <a:lstStyle/>
          <a:p>
            <a:r>
              <a:rPr lang="en-US" altLang="ko-KR" dirty="0"/>
              <a:t>WCMS </a:t>
            </a:r>
            <a:r>
              <a:rPr lang="ko-KR" altLang="en-US" dirty="0"/>
              <a:t>디렉토리 구조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5DA302-C6FE-47A2-88A9-66F9092C44A6}"/>
              </a:ext>
            </a:extLst>
          </p:cNvPr>
          <p:cNvGrpSpPr/>
          <p:nvPr/>
        </p:nvGrpSpPr>
        <p:grpSpPr>
          <a:xfrm>
            <a:off x="1143000" y="470787"/>
            <a:ext cx="9765102" cy="3835744"/>
            <a:chOff x="0" y="1"/>
            <a:chExt cx="9765102" cy="38357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638C4D-B59C-4412-9B44-52CC37FFA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9765102" cy="3835744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2729AEB-18D3-4504-863D-AB16061B3FB1}"/>
                </a:ext>
              </a:extLst>
            </p:cNvPr>
            <p:cNvSpPr/>
            <p:nvPr/>
          </p:nvSpPr>
          <p:spPr>
            <a:xfrm>
              <a:off x="1159203" y="227549"/>
              <a:ext cx="246903" cy="2469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5</a:t>
              </a:r>
              <a:endParaRPr lang="ko-KR" altLang="en-US" sz="1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B7C9D71-9D00-4D98-8394-47D2A7FA8407}"/>
                </a:ext>
              </a:extLst>
            </p:cNvPr>
            <p:cNvSpPr/>
            <p:nvPr/>
          </p:nvSpPr>
          <p:spPr>
            <a:xfrm>
              <a:off x="1035751" y="3168041"/>
              <a:ext cx="246903" cy="2469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6</a:t>
              </a:r>
              <a:endParaRPr lang="ko-KR" altLang="en-US" sz="100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B6AC70-BA28-49BA-9DFA-7113853C447A}"/>
              </a:ext>
            </a:extLst>
          </p:cNvPr>
          <p:cNvGrpSpPr/>
          <p:nvPr/>
        </p:nvGrpSpPr>
        <p:grpSpPr>
          <a:xfrm>
            <a:off x="1143000" y="4306532"/>
            <a:ext cx="9765102" cy="2554823"/>
            <a:chOff x="0" y="3835745"/>
            <a:chExt cx="9765102" cy="255482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DD5DC5-05FC-4F5E-911B-D7039D02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835745"/>
              <a:ext cx="9765102" cy="255482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2FCEC48-DD19-428A-A44E-3757726E064C}"/>
                </a:ext>
              </a:extLst>
            </p:cNvPr>
            <p:cNvSpPr/>
            <p:nvPr/>
          </p:nvSpPr>
          <p:spPr>
            <a:xfrm>
              <a:off x="8495731" y="5984821"/>
              <a:ext cx="246903" cy="2469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</a:t>
              </a:r>
              <a:endParaRPr lang="ko-KR" altLang="en-US" sz="10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92220B0-01CA-4CC3-9413-C34FA88599DB}"/>
              </a:ext>
            </a:extLst>
          </p:cNvPr>
          <p:cNvSpPr txBox="1"/>
          <p:nvPr/>
        </p:nvSpPr>
        <p:spPr>
          <a:xfrm>
            <a:off x="9302004" y="3885731"/>
            <a:ext cx="180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워크플로우</a:t>
            </a:r>
            <a:r>
              <a:rPr lang="ko-KR" altLang="en-US" sz="1000" dirty="0"/>
              <a:t> 메뉴 클릭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EAE13A-F3FF-4F94-AD34-1CBD8A749E72}"/>
              </a:ext>
            </a:extLst>
          </p:cNvPr>
          <p:cNvSpPr/>
          <p:nvPr/>
        </p:nvSpPr>
        <p:spPr>
          <a:xfrm>
            <a:off x="9055099" y="4335397"/>
            <a:ext cx="246903" cy="246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31B166-7709-4497-B56F-6626618FBCAB}"/>
              </a:ext>
            </a:extLst>
          </p:cNvPr>
          <p:cNvSpPr/>
          <p:nvPr/>
        </p:nvSpPr>
        <p:spPr>
          <a:xfrm>
            <a:off x="9055101" y="3885731"/>
            <a:ext cx="246903" cy="246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2088D-7C7C-415F-B974-DAEBFC4702F3}"/>
              </a:ext>
            </a:extLst>
          </p:cNvPr>
          <p:cNvSpPr txBox="1"/>
          <p:nvPr/>
        </p:nvSpPr>
        <p:spPr>
          <a:xfrm>
            <a:off x="9302003" y="4328969"/>
            <a:ext cx="180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윈도우창</a:t>
            </a:r>
            <a:r>
              <a:rPr lang="ko-KR" altLang="en-US" sz="1000" dirty="0"/>
              <a:t> 아이콘 클릭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0CBF758-EBC9-48D7-8F6E-D88A6C317B72}"/>
              </a:ext>
            </a:extLst>
          </p:cNvPr>
          <p:cNvSpPr/>
          <p:nvPr/>
        </p:nvSpPr>
        <p:spPr>
          <a:xfrm>
            <a:off x="9055099" y="4792172"/>
            <a:ext cx="246903" cy="246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6E4245-7487-438D-A5DA-A6ADD59190E9}"/>
              </a:ext>
            </a:extLst>
          </p:cNvPr>
          <p:cNvSpPr txBox="1"/>
          <p:nvPr/>
        </p:nvSpPr>
        <p:spPr>
          <a:xfrm>
            <a:off x="9302003" y="4777953"/>
            <a:ext cx="180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Approve </a:t>
            </a:r>
            <a:r>
              <a:rPr lang="ko-KR" altLang="en-US" sz="1000"/>
              <a:t>버튼 클릭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D4F966-AA3E-4056-93F2-991E061B487A}"/>
              </a:ext>
            </a:extLst>
          </p:cNvPr>
          <p:cNvSpPr/>
          <p:nvPr/>
        </p:nvSpPr>
        <p:spPr>
          <a:xfrm>
            <a:off x="5910575" y="3885731"/>
            <a:ext cx="2872596" cy="1167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r>
              <a:rPr lang="ko-KR" altLang="en-US"/>
              <a:t>번까지 진행되면</a:t>
            </a:r>
            <a:endParaRPr lang="en-US" altLang="ko-KR" dirty="0"/>
          </a:p>
          <a:p>
            <a:pPr algn="ctr"/>
            <a:r>
              <a:rPr lang="ko-KR" altLang="en-US" dirty="0"/>
              <a:t>운영 반영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6077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79757"/>
            <a:ext cx="8306236" cy="1569660"/>
          </a:xfrm>
          <a:prstGeom prst="rect">
            <a:avLst/>
          </a:prstGeom>
          <a:noFill/>
        </p:spPr>
        <p:txBody>
          <a:bodyPr wrap="square" lIns="684000" rtlCol="0" anchor="t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4800" b="1" dirty="0">
                <a:solidFill>
                  <a:schemeClr val="bg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컨텐츠 등록 절차</a:t>
            </a:r>
            <a:endParaRPr lang="en-US" altLang="ko-KR" sz="4800" b="1" dirty="0">
              <a:solidFill>
                <a:schemeClr val="bg1"/>
              </a:solidFill>
              <a:latin typeface="LG Smart_H SemiBold" panose="020B0600000101010101" pitchFamily="50" charset="-127"/>
              <a:ea typeface="LG Smart_H SemiBold" panose="020B0600000101010101" pitchFamily="50" charset="-127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4800" b="1" dirty="0">
                <a:solidFill>
                  <a:schemeClr val="bg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OVERVIEW</a:t>
            </a:r>
            <a:endParaRPr lang="ko-KR" altLang="en-US" sz="4800" b="1" dirty="0">
              <a:solidFill>
                <a:schemeClr val="bg1"/>
              </a:solidFill>
              <a:latin typeface="LG Smart_H SemiBold" panose="020B0600000101010101" pitchFamily="34" charset="-127"/>
              <a:ea typeface="LG Smart_H Semi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71949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746EED76-91A6-9345-888F-69A131BBD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615" y="103584"/>
            <a:ext cx="9587296" cy="3024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프로젝트 작업 환경 </a:t>
            </a:r>
            <a:r>
              <a:rPr lang="en-US" altLang="ko-KR" sz="1400" dirty="0">
                <a:latin typeface="+mn-ea"/>
              </a:rPr>
              <a:t>#</a:t>
            </a:r>
          </a:p>
        </p:txBody>
      </p:sp>
      <p:sp>
        <p:nvSpPr>
          <p:cNvPr id="20" name="텍스트 개체 틀 1">
            <a:extLst>
              <a:ext uri="{FF2B5EF4-FFF2-40B4-BE49-F238E27FC236}">
                <a16:creationId xmlns:a16="http://schemas.microsoft.com/office/drawing/2014/main" id="{F415AEB7-CCB2-E447-8384-228A8DE3143B}"/>
              </a:ext>
            </a:extLst>
          </p:cNvPr>
          <p:cNvSpPr txBox="1">
            <a:spLocks/>
          </p:cNvSpPr>
          <p:nvPr/>
        </p:nvSpPr>
        <p:spPr>
          <a:xfrm>
            <a:off x="1366615" y="468834"/>
            <a:ext cx="9587296" cy="6197212"/>
          </a:xfrm>
          <a:prstGeom prst="rect">
            <a:avLst/>
          </a:prstGeom>
        </p:spPr>
        <p:txBody>
          <a:bodyPr/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200" dirty="0">
                <a:latin typeface="+mn-ea"/>
              </a:rPr>
              <a:t>웹 표준 준수 여부</a:t>
            </a:r>
            <a:r>
              <a:rPr lang="en-US" altLang="ko-KR" sz="1200" dirty="0">
                <a:latin typeface="+mn-ea"/>
              </a:rPr>
              <a:t> (DTD </a:t>
            </a:r>
            <a:r>
              <a:rPr lang="ko-KR" altLang="ko-KR" sz="1200" dirty="0">
                <a:latin typeface="+mn-ea"/>
              </a:rPr>
              <a:t>종류</a:t>
            </a:r>
            <a:r>
              <a:rPr lang="ko-KR" altLang="en-US" sz="1200" dirty="0">
                <a:latin typeface="+mn-ea"/>
              </a:rPr>
              <a:t> 등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&lt;!DOCTYPE html&gt;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200" dirty="0">
                <a:latin typeface="+mn-ea"/>
              </a:rPr>
              <a:t>웹사이트 </a:t>
            </a:r>
            <a:r>
              <a:rPr lang="ko-KR" altLang="en-US" sz="1200" dirty="0" err="1">
                <a:latin typeface="+mn-ea"/>
              </a:rPr>
              <a:t>인코딩</a:t>
            </a:r>
            <a:r>
              <a:rPr lang="ko-KR" altLang="en-US" sz="1200" dirty="0">
                <a:latin typeface="+mn-ea"/>
              </a:rPr>
              <a:t> 방식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UTF-8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ko-KR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크로스브라우징</a:t>
            </a:r>
            <a:r>
              <a:rPr lang="ko-KR" altLang="en-US" sz="1200" dirty="0">
                <a:latin typeface="+mn-ea"/>
              </a:rPr>
              <a:t> 정책</a:t>
            </a:r>
            <a:endParaRPr lang="en-US" altLang="ko-KR" sz="1200" dirty="0">
              <a:latin typeface="+mn-ea"/>
            </a:endParaRPr>
          </a:p>
          <a:p>
            <a:pPr fontAlgn="t"/>
            <a:r>
              <a:rPr lang="en-US" altLang="ko-KR" sz="1000" dirty="0">
                <a:latin typeface="+mn-ea"/>
              </a:rPr>
              <a:t>#</a:t>
            </a:r>
            <a:r>
              <a:rPr lang="ko-KR" altLang="ko-KR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PC</a:t>
            </a:r>
            <a:r>
              <a:rPr lang="ko-KR" altLang="ko-KR" sz="1000" dirty="0">
                <a:latin typeface="+mn-ea"/>
              </a:rPr>
              <a:t>웹 </a:t>
            </a:r>
            <a:r>
              <a:rPr lang="en-US" altLang="ko-KR" sz="1000" dirty="0">
                <a:latin typeface="+mn-ea"/>
              </a:rPr>
              <a:t>#</a:t>
            </a:r>
            <a:endParaRPr lang="ko-KR" altLang="ko-KR" sz="1000" b="0" dirty="0">
              <a:latin typeface="+mn-ea"/>
            </a:endParaRPr>
          </a:p>
          <a:p>
            <a:pPr fontAlgn="t"/>
            <a:r>
              <a:rPr lang="ko-KR" altLang="ko-KR" sz="1000" b="0" dirty="0">
                <a:latin typeface="+mn-ea"/>
              </a:rPr>
              <a:t>브라우저 </a:t>
            </a:r>
            <a:r>
              <a:rPr lang="en-US" altLang="ko-KR" sz="1000" b="0" dirty="0">
                <a:latin typeface="+mn-ea"/>
              </a:rPr>
              <a:t>:</a:t>
            </a:r>
            <a:r>
              <a:rPr lang="ko-KR" altLang="ko-KR" sz="1000" b="0" dirty="0">
                <a:latin typeface="+mn-ea"/>
              </a:rPr>
              <a:t> </a:t>
            </a:r>
            <a:r>
              <a:rPr lang="en-US" altLang="ko-KR" sz="1000" b="0" dirty="0">
                <a:latin typeface="+mn-ea"/>
              </a:rPr>
              <a:t>IE11</a:t>
            </a:r>
            <a:r>
              <a:rPr lang="ko-KR" altLang="ko-KR" sz="1000" b="0" dirty="0">
                <a:latin typeface="+mn-ea"/>
              </a:rPr>
              <a:t>이상</a:t>
            </a:r>
            <a:r>
              <a:rPr lang="en-US" altLang="ko-KR" sz="1000" b="0" dirty="0">
                <a:latin typeface="+mn-ea"/>
              </a:rPr>
              <a:t>,</a:t>
            </a:r>
            <a:r>
              <a:rPr lang="ko-KR" altLang="ko-KR" sz="1000" b="0" dirty="0">
                <a:latin typeface="+mn-ea"/>
              </a:rPr>
              <a:t> </a:t>
            </a:r>
            <a:r>
              <a:rPr lang="en-US" altLang="ko-KR" sz="1000" b="0" dirty="0">
                <a:latin typeface="+mn-ea"/>
              </a:rPr>
              <a:t>Chrome,</a:t>
            </a:r>
            <a:r>
              <a:rPr lang="ko-KR" altLang="ko-KR" sz="1000" b="0" dirty="0">
                <a:latin typeface="+mn-ea"/>
              </a:rPr>
              <a:t> </a:t>
            </a:r>
            <a:r>
              <a:rPr lang="en-US" altLang="ko-KR" sz="1000" b="0" dirty="0">
                <a:latin typeface="+mn-ea"/>
              </a:rPr>
              <a:t>Safari(Mac), Firefox</a:t>
            </a:r>
            <a:r>
              <a:rPr lang="ko-KR" altLang="ko-KR" sz="1000" b="0" dirty="0">
                <a:latin typeface="+mn-ea"/>
              </a:rPr>
              <a:t> 최신</a:t>
            </a:r>
          </a:p>
          <a:p>
            <a:pPr fontAlgn="t"/>
            <a:r>
              <a:rPr lang="ko-KR" altLang="ko-KR" sz="1000" b="0" dirty="0">
                <a:latin typeface="+mn-ea"/>
              </a:rPr>
              <a:t>해상도 </a:t>
            </a:r>
            <a:r>
              <a:rPr lang="en-US" altLang="ko-KR" sz="1000" b="0" dirty="0">
                <a:latin typeface="+mn-ea"/>
              </a:rPr>
              <a:t>:</a:t>
            </a:r>
            <a:r>
              <a:rPr lang="ko-KR" altLang="ko-KR" sz="1000" b="0" dirty="0">
                <a:latin typeface="+mn-ea"/>
              </a:rPr>
              <a:t> </a:t>
            </a:r>
            <a:r>
              <a:rPr lang="en-US" altLang="ko-KR" sz="1000" b="0" dirty="0">
                <a:latin typeface="+mn-ea"/>
              </a:rPr>
              <a:t>Width 1600 </a:t>
            </a:r>
            <a:r>
              <a:rPr lang="ko-KR" altLang="ko-KR" sz="1000" b="0" dirty="0">
                <a:latin typeface="+mn-ea"/>
              </a:rPr>
              <a:t>기준 </a:t>
            </a:r>
            <a:r>
              <a:rPr lang="en-US" altLang="ko-KR" sz="1000" b="0" dirty="0">
                <a:latin typeface="+mn-ea"/>
              </a:rPr>
              <a:t>(*Full Image Max size 1920 px)</a:t>
            </a:r>
            <a:endParaRPr lang="ko-KR" altLang="ko-KR" sz="1000" b="0" dirty="0">
              <a:latin typeface="+mn-ea"/>
            </a:endParaRPr>
          </a:p>
          <a:p>
            <a:r>
              <a:rPr lang="en-US" altLang="ko-KR" sz="1000" b="0" dirty="0">
                <a:latin typeface="+mn-ea"/>
              </a:rPr>
              <a:t>Breakpoint</a:t>
            </a:r>
            <a:r>
              <a:rPr lang="ko-KR" altLang="ko-KR" sz="1000" b="0" dirty="0">
                <a:latin typeface="+mn-ea"/>
              </a:rPr>
              <a:t> </a:t>
            </a:r>
            <a:r>
              <a:rPr lang="en-US" altLang="ko-KR" sz="1000" b="0" dirty="0">
                <a:latin typeface="+mn-ea"/>
              </a:rPr>
              <a:t>:</a:t>
            </a:r>
            <a:r>
              <a:rPr lang="ko-KR" altLang="ko-KR" sz="1000" b="0" dirty="0">
                <a:latin typeface="+mn-ea"/>
              </a:rPr>
              <a:t> </a:t>
            </a:r>
            <a:r>
              <a:rPr lang="en-US" altLang="ko-KR" sz="1000" b="0" dirty="0">
                <a:latin typeface="+mn-ea"/>
              </a:rPr>
              <a:t>Width 768 px</a:t>
            </a:r>
            <a:endParaRPr lang="ko-KR" altLang="ko-KR" sz="1000" b="0" dirty="0">
              <a:latin typeface="+mn-ea"/>
            </a:endParaRPr>
          </a:p>
          <a:p>
            <a:pPr fontAlgn="t"/>
            <a:r>
              <a:rPr lang="en-US" altLang="ko-KR" sz="1000" dirty="0">
                <a:latin typeface="+mn-ea"/>
              </a:rPr>
              <a:t>#</a:t>
            </a:r>
            <a:r>
              <a:rPr lang="ko-KR" altLang="ko-KR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Mobile</a:t>
            </a:r>
            <a:r>
              <a:rPr lang="ko-KR" altLang="ko-KR" sz="1000" dirty="0">
                <a:latin typeface="+mn-ea"/>
              </a:rPr>
              <a:t>웹 </a:t>
            </a:r>
            <a:r>
              <a:rPr lang="en-US" altLang="ko-KR" sz="1000" dirty="0">
                <a:latin typeface="+mn-ea"/>
              </a:rPr>
              <a:t>#</a:t>
            </a:r>
            <a:endParaRPr lang="ko-KR" altLang="ko-KR" sz="1000" b="0" dirty="0">
              <a:latin typeface="+mn-ea"/>
            </a:endParaRPr>
          </a:p>
          <a:p>
            <a:pPr fontAlgn="t"/>
            <a:r>
              <a:rPr lang="en-US" altLang="ko-KR" sz="1000" dirty="0">
                <a:latin typeface="+mn-ea"/>
              </a:rPr>
              <a:t>[OS]</a:t>
            </a:r>
            <a:endParaRPr lang="ko-KR" altLang="ko-KR" sz="1000" b="0" dirty="0">
              <a:latin typeface="+mn-ea"/>
            </a:endParaRPr>
          </a:p>
          <a:p>
            <a:pPr fontAlgn="t"/>
            <a:r>
              <a:rPr lang="ko-KR" altLang="ko-KR" sz="1000" b="0" dirty="0" err="1">
                <a:latin typeface="+mn-ea"/>
              </a:rPr>
              <a:t>모바일웹</a:t>
            </a:r>
            <a:r>
              <a:rPr lang="en-US" altLang="ko-KR" sz="1000" b="0" dirty="0">
                <a:latin typeface="+mn-ea"/>
              </a:rPr>
              <a:t>: </a:t>
            </a:r>
            <a:r>
              <a:rPr lang="ko-KR" altLang="ko-KR" sz="1000" b="0" dirty="0">
                <a:latin typeface="+mn-ea"/>
              </a:rPr>
              <a:t>안드로이드 계열 </a:t>
            </a:r>
            <a:r>
              <a:rPr lang="en-US" altLang="ko-KR" sz="1000" b="0" dirty="0">
                <a:latin typeface="+mn-ea"/>
              </a:rPr>
              <a:t>: Android 7.0 </a:t>
            </a:r>
            <a:r>
              <a:rPr lang="ko-KR" altLang="ko-KR" sz="1000" b="0" dirty="0">
                <a:latin typeface="+mn-ea"/>
              </a:rPr>
              <a:t>이상 </a:t>
            </a:r>
            <a:r>
              <a:rPr lang="en-US" altLang="ko-KR" sz="1000" b="0" dirty="0">
                <a:latin typeface="+mn-ea"/>
              </a:rPr>
              <a:t>(</a:t>
            </a:r>
            <a:r>
              <a:rPr lang="ko-KR" altLang="ko-KR" sz="1000" b="0" dirty="0">
                <a:latin typeface="+mn-ea"/>
              </a:rPr>
              <a:t>호환 </a:t>
            </a:r>
            <a:r>
              <a:rPr lang="en-US" altLang="ko-KR" sz="1000" b="0" dirty="0">
                <a:latin typeface="+mn-ea"/>
              </a:rPr>
              <a:t>: Android 4.4</a:t>
            </a:r>
            <a:r>
              <a:rPr lang="ko-KR" altLang="ko-KR" sz="1000" b="0" dirty="0">
                <a:latin typeface="+mn-ea"/>
              </a:rPr>
              <a:t>이상</a:t>
            </a:r>
            <a:r>
              <a:rPr lang="en-US" altLang="ko-KR" sz="1000" b="0" dirty="0">
                <a:latin typeface="+mn-ea"/>
              </a:rPr>
              <a:t>)</a:t>
            </a:r>
            <a:endParaRPr lang="ko-KR" altLang="ko-KR" sz="1000" b="0" dirty="0">
              <a:latin typeface="+mn-ea"/>
            </a:endParaRPr>
          </a:p>
          <a:p>
            <a:r>
              <a:rPr lang="ko-KR" altLang="ko-KR" sz="1000" b="0" dirty="0" err="1">
                <a:latin typeface="+mn-ea"/>
              </a:rPr>
              <a:t>모바일앱</a:t>
            </a:r>
            <a:r>
              <a:rPr lang="en-US" altLang="ko-KR" sz="1000" b="0" dirty="0">
                <a:latin typeface="+mn-ea"/>
              </a:rPr>
              <a:t>: Android  6.0 Marshmallow </a:t>
            </a:r>
            <a:r>
              <a:rPr lang="ko-KR" altLang="ko-KR" sz="1000" b="0" dirty="0">
                <a:latin typeface="+mn-ea"/>
              </a:rPr>
              <a:t>이상</a:t>
            </a:r>
          </a:p>
          <a:p>
            <a:pPr fontAlgn="t"/>
            <a:r>
              <a:rPr lang="ko-KR" altLang="ko-KR" sz="1000" b="0" dirty="0" err="1">
                <a:latin typeface="+mn-ea"/>
              </a:rPr>
              <a:t>모바일웹</a:t>
            </a:r>
            <a:r>
              <a:rPr lang="en-US" altLang="ko-KR" sz="1000" b="0" dirty="0">
                <a:latin typeface="+mn-ea"/>
              </a:rPr>
              <a:t>: </a:t>
            </a:r>
            <a:r>
              <a:rPr lang="ko-KR" altLang="ko-KR" sz="1000" b="0" dirty="0">
                <a:latin typeface="+mn-ea"/>
              </a:rPr>
              <a:t>아이폰 계열 </a:t>
            </a:r>
            <a:r>
              <a:rPr lang="en-US" altLang="ko-KR" sz="1000" b="0" dirty="0">
                <a:latin typeface="+mn-ea"/>
              </a:rPr>
              <a:t>: </a:t>
            </a:r>
            <a:r>
              <a:rPr lang="en-US" altLang="ko-KR" sz="1000" b="0" dirty="0" err="1">
                <a:latin typeface="+mn-ea"/>
              </a:rPr>
              <a:t>Ios</a:t>
            </a:r>
            <a:r>
              <a:rPr lang="en-US" altLang="ko-KR" sz="1000" b="0" dirty="0">
                <a:latin typeface="+mn-ea"/>
              </a:rPr>
              <a:t> 12.0</a:t>
            </a:r>
            <a:r>
              <a:rPr lang="ko-KR" altLang="ko-KR" sz="1000" b="0" dirty="0">
                <a:latin typeface="+mn-ea"/>
              </a:rPr>
              <a:t>이상 </a:t>
            </a:r>
            <a:r>
              <a:rPr lang="en-US" altLang="ko-KR" sz="1000" b="0" dirty="0">
                <a:latin typeface="+mn-ea"/>
              </a:rPr>
              <a:t>(</a:t>
            </a:r>
            <a:r>
              <a:rPr lang="ko-KR" altLang="ko-KR" sz="1000" b="0" dirty="0">
                <a:latin typeface="+mn-ea"/>
              </a:rPr>
              <a:t>호환 </a:t>
            </a:r>
            <a:r>
              <a:rPr lang="en-US" altLang="ko-KR" sz="1000" b="0" dirty="0">
                <a:latin typeface="+mn-ea"/>
              </a:rPr>
              <a:t>: iOS10</a:t>
            </a:r>
            <a:r>
              <a:rPr lang="ko-KR" altLang="ko-KR" sz="1000" b="0" dirty="0">
                <a:latin typeface="+mn-ea"/>
              </a:rPr>
              <a:t>이상</a:t>
            </a:r>
            <a:r>
              <a:rPr lang="en-US" altLang="ko-KR" sz="1000" b="0" dirty="0">
                <a:latin typeface="+mn-ea"/>
              </a:rPr>
              <a:t>)</a:t>
            </a:r>
            <a:endParaRPr lang="ko-KR" altLang="ko-KR" sz="1000" b="0" dirty="0">
              <a:latin typeface="+mn-ea"/>
            </a:endParaRPr>
          </a:p>
          <a:p>
            <a:pPr fontAlgn="t"/>
            <a:r>
              <a:rPr lang="ko-KR" altLang="ko-KR" sz="1000" b="0" dirty="0" err="1">
                <a:latin typeface="+mn-ea"/>
              </a:rPr>
              <a:t>모바일앱</a:t>
            </a:r>
            <a:r>
              <a:rPr lang="en-US" altLang="ko-KR" sz="1000" b="0" dirty="0">
                <a:latin typeface="+mn-ea"/>
              </a:rPr>
              <a:t>: </a:t>
            </a:r>
            <a:r>
              <a:rPr lang="ko-KR" altLang="ko-KR" sz="1000" b="0" dirty="0">
                <a:latin typeface="+mn-ea"/>
              </a:rPr>
              <a:t>지원 안함</a:t>
            </a:r>
            <a:r>
              <a:rPr lang="en-US" altLang="ko-KR" sz="1000" b="0" dirty="0">
                <a:latin typeface="+mn-ea"/>
              </a:rPr>
              <a:t>(Phase 1)</a:t>
            </a:r>
            <a:endParaRPr lang="ko-KR" altLang="ko-KR" sz="1000" b="0" dirty="0">
              <a:latin typeface="+mn-ea"/>
            </a:endParaRPr>
          </a:p>
          <a:p>
            <a:pPr fontAlgn="t"/>
            <a:r>
              <a:rPr lang="en-US" altLang="ko-KR" sz="1000" dirty="0">
                <a:latin typeface="+mn-ea"/>
              </a:rPr>
              <a:t>[</a:t>
            </a:r>
            <a:r>
              <a:rPr lang="ko-KR" altLang="ko-KR" sz="1000" dirty="0">
                <a:latin typeface="+mn-ea"/>
              </a:rPr>
              <a:t>단말기</a:t>
            </a:r>
            <a:r>
              <a:rPr lang="en-US" altLang="ko-KR" sz="1000" dirty="0">
                <a:latin typeface="+mn-ea"/>
              </a:rPr>
              <a:t>]</a:t>
            </a:r>
            <a:endParaRPr lang="ko-KR" altLang="ko-KR" sz="1000" b="0" dirty="0">
              <a:latin typeface="+mn-ea"/>
            </a:endParaRPr>
          </a:p>
          <a:p>
            <a:pPr fontAlgn="t"/>
            <a:r>
              <a:rPr lang="ko-KR" altLang="ko-KR" sz="1000" dirty="0" err="1">
                <a:latin typeface="+mn-ea"/>
              </a:rPr>
              <a:t>모바일웹</a:t>
            </a:r>
            <a:br>
              <a:rPr lang="ko-KR" altLang="ko-KR" sz="1000" b="0" dirty="0">
                <a:latin typeface="+mn-ea"/>
              </a:rPr>
            </a:br>
            <a:r>
              <a:rPr lang="ko-KR" altLang="ko-KR" sz="1000" b="0" dirty="0">
                <a:latin typeface="+mn-ea"/>
              </a:rPr>
              <a:t>  </a:t>
            </a:r>
            <a:r>
              <a:rPr lang="en-US" altLang="ko-KR" sz="1000" b="0" dirty="0">
                <a:latin typeface="+mn-ea"/>
              </a:rPr>
              <a:t>- </a:t>
            </a:r>
            <a:r>
              <a:rPr lang="ko-KR" altLang="ko-KR" sz="1000" b="0" dirty="0">
                <a:latin typeface="+mn-ea"/>
              </a:rPr>
              <a:t>삼성 갤럭시 </a:t>
            </a:r>
            <a:r>
              <a:rPr lang="en-US" altLang="ko-KR" sz="1000" b="0" dirty="0">
                <a:latin typeface="+mn-ea"/>
              </a:rPr>
              <a:t>S9 / </a:t>
            </a:r>
            <a:r>
              <a:rPr lang="ko-KR" altLang="ko-KR" sz="1000" b="0" dirty="0">
                <a:latin typeface="+mn-ea"/>
              </a:rPr>
              <a:t>아이폰 </a:t>
            </a:r>
            <a:r>
              <a:rPr lang="en-US" altLang="ko-KR" sz="1000" b="0" dirty="0">
                <a:latin typeface="+mn-ea"/>
              </a:rPr>
              <a:t>X</a:t>
            </a:r>
            <a:endParaRPr lang="ko-KR" altLang="ko-KR" sz="1000" b="0" dirty="0">
              <a:latin typeface="+mn-ea"/>
            </a:endParaRPr>
          </a:p>
          <a:p>
            <a:pPr fontAlgn="t"/>
            <a:r>
              <a:rPr lang="en-US" altLang="ko-KR" sz="1000" b="0" dirty="0">
                <a:latin typeface="+mn-ea"/>
              </a:rPr>
              <a:t>  - </a:t>
            </a:r>
            <a:r>
              <a:rPr lang="ko-KR" altLang="ko-KR" sz="1000" b="0" dirty="0">
                <a:latin typeface="+mn-ea"/>
              </a:rPr>
              <a:t>호환 </a:t>
            </a:r>
            <a:r>
              <a:rPr lang="en-US" altLang="ko-KR" sz="1000" b="0" dirty="0">
                <a:latin typeface="+mn-ea"/>
              </a:rPr>
              <a:t>(</a:t>
            </a:r>
            <a:r>
              <a:rPr lang="ko-KR" altLang="ko-KR" sz="1000" b="0" dirty="0">
                <a:latin typeface="+mn-ea"/>
              </a:rPr>
              <a:t>갤럭시 </a:t>
            </a:r>
            <a:r>
              <a:rPr lang="en-US" altLang="ko-KR" sz="1000" b="0" dirty="0">
                <a:latin typeface="+mn-ea"/>
              </a:rPr>
              <a:t>S6</a:t>
            </a:r>
            <a:r>
              <a:rPr lang="ko-KR" altLang="ko-KR" sz="1000" b="0" dirty="0">
                <a:latin typeface="+mn-ea"/>
              </a:rPr>
              <a:t>이상</a:t>
            </a:r>
            <a:r>
              <a:rPr lang="en-US" altLang="ko-KR" sz="1000" b="0" dirty="0">
                <a:latin typeface="+mn-ea"/>
              </a:rPr>
              <a:t>, </a:t>
            </a:r>
            <a:r>
              <a:rPr lang="ko-KR" altLang="ko-KR" sz="1000" b="0" dirty="0">
                <a:latin typeface="+mn-ea"/>
              </a:rPr>
              <a:t>아이폰 </a:t>
            </a:r>
            <a:r>
              <a:rPr lang="en-US" altLang="ko-KR" sz="1000" b="0" dirty="0">
                <a:latin typeface="+mn-ea"/>
              </a:rPr>
              <a:t>7 </a:t>
            </a:r>
            <a:r>
              <a:rPr lang="ko-KR" altLang="ko-KR" sz="1000" b="0" dirty="0">
                <a:latin typeface="+mn-ea"/>
              </a:rPr>
              <a:t>이상</a:t>
            </a:r>
            <a:r>
              <a:rPr lang="en-US" altLang="ko-KR" sz="1000" b="0" dirty="0">
                <a:latin typeface="+mn-ea"/>
              </a:rPr>
              <a:t>)</a:t>
            </a:r>
            <a:endParaRPr lang="ko-KR" altLang="ko-KR" sz="1000" b="0" dirty="0">
              <a:latin typeface="+mn-ea"/>
            </a:endParaRPr>
          </a:p>
          <a:p>
            <a:pPr fontAlgn="t"/>
            <a:r>
              <a:rPr lang="ko-KR" altLang="ko-KR" sz="1000" dirty="0" err="1">
                <a:latin typeface="+mn-ea"/>
              </a:rPr>
              <a:t>모바일앱</a:t>
            </a:r>
            <a:endParaRPr lang="ko-KR" altLang="ko-KR" sz="1000" b="0" dirty="0">
              <a:latin typeface="+mn-ea"/>
            </a:endParaRPr>
          </a:p>
          <a:p>
            <a:pPr fontAlgn="t"/>
            <a:r>
              <a:rPr lang="en-US" altLang="ko-KR" sz="1000" b="0" dirty="0">
                <a:latin typeface="+mn-ea"/>
              </a:rPr>
              <a:t>LG G7, V35 ~ </a:t>
            </a:r>
            <a:r>
              <a:rPr lang="ko-KR" altLang="ko-KR" sz="1000" b="0" dirty="0">
                <a:latin typeface="+mn-ea"/>
              </a:rPr>
              <a:t>최근 출시 단말</a:t>
            </a:r>
          </a:p>
          <a:p>
            <a:pPr fontAlgn="t"/>
            <a:r>
              <a:rPr lang="ko-KR" altLang="ko-KR" sz="1000" b="0" dirty="0">
                <a:latin typeface="+mn-ea"/>
              </a:rPr>
              <a:t>삼성 갤럭시 </a:t>
            </a:r>
            <a:r>
              <a:rPr lang="en-US" altLang="ko-KR" sz="1000" b="0" dirty="0">
                <a:latin typeface="+mn-ea"/>
              </a:rPr>
              <a:t>S9, </a:t>
            </a:r>
            <a:r>
              <a:rPr lang="ko-KR" altLang="ko-KR" sz="1000" b="0" dirty="0">
                <a:latin typeface="+mn-ea"/>
              </a:rPr>
              <a:t>노트</a:t>
            </a:r>
            <a:r>
              <a:rPr lang="en-US" altLang="ko-KR" sz="1000" b="0" dirty="0">
                <a:latin typeface="+mn-ea"/>
              </a:rPr>
              <a:t>9 ~ </a:t>
            </a:r>
            <a:r>
              <a:rPr lang="ko-KR" altLang="ko-KR" sz="1000" b="0" dirty="0">
                <a:latin typeface="+mn-ea"/>
              </a:rPr>
              <a:t>최근 출시 단말</a:t>
            </a:r>
          </a:p>
          <a:p>
            <a:r>
              <a:rPr lang="en-US" altLang="ko-KR" sz="1000" dirty="0">
                <a:latin typeface="+mn-ea"/>
              </a:rPr>
              <a:t>[</a:t>
            </a:r>
            <a:r>
              <a:rPr lang="ko-KR" altLang="ko-KR" sz="1000" dirty="0">
                <a:latin typeface="+mn-ea"/>
              </a:rPr>
              <a:t>해상도</a:t>
            </a:r>
            <a:r>
              <a:rPr lang="en-US" altLang="ko-KR" sz="1000" dirty="0">
                <a:latin typeface="+mn-ea"/>
              </a:rPr>
              <a:t>]</a:t>
            </a:r>
            <a:endParaRPr lang="ko-KR" altLang="ko-KR" sz="1000" b="0" dirty="0">
              <a:latin typeface="+mn-ea"/>
            </a:endParaRPr>
          </a:p>
          <a:p>
            <a:r>
              <a:rPr lang="ko-KR" altLang="ko-KR" sz="1000" b="0" dirty="0">
                <a:latin typeface="+mn-ea"/>
              </a:rPr>
              <a:t>모바일 </a:t>
            </a:r>
            <a:r>
              <a:rPr lang="en-US" altLang="ko-KR" sz="1000" b="0" dirty="0">
                <a:latin typeface="+mn-ea"/>
              </a:rPr>
              <a:t>Width 360 ~ 767 px</a:t>
            </a:r>
            <a:endParaRPr lang="ko-KR" altLang="ko-KR" sz="1000" b="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endParaRPr lang="en-US" altLang="ko-KR" sz="12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85C4E-A792-42CE-B87D-C998803A058C}"/>
              </a:ext>
            </a:extLst>
          </p:cNvPr>
          <p:cNvSpPr/>
          <p:nvPr/>
        </p:nvSpPr>
        <p:spPr>
          <a:xfrm>
            <a:off x="5459730" y="747236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현운영소스가 </a:t>
            </a:r>
            <a:r>
              <a:rPr lang="ko-KR" altLang="en-US" dirty="0" err="1">
                <a:solidFill>
                  <a:srgbClr val="FF0000"/>
                </a:solidFill>
              </a:rPr>
              <a:t>jquery</a:t>
            </a:r>
            <a:r>
              <a:rPr lang="ko-KR" altLang="en-US" dirty="0">
                <a:solidFill>
                  <a:srgbClr val="FF0000"/>
                </a:solidFill>
              </a:rPr>
              <a:t> 기반이어서 </a:t>
            </a:r>
            <a:r>
              <a:rPr lang="ko-KR" altLang="en-US" dirty="0" err="1">
                <a:solidFill>
                  <a:srgbClr val="FF0000"/>
                </a:solidFill>
              </a:rPr>
              <a:t>jquery로</a:t>
            </a:r>
            <a:r>
              <a:rPr lang="ko-KR" altLang="en-US" dirty="0">
                <a:solidFill>
                  <a:srgbClr val="FF0000"/>
                </a:solidFill>
              </a:rPr>
              <a:t> 작업해야 유지보수 및 수정이 용이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&lt;</a:t>
            </a:r>
            <a:r>
              <a:rPr lang="ko-KR" altLang="en-US" dirty="0">
                <a:solidFill>
                  <a:srgbClr val="FF0000"/>
                </a:solidFill>
              </a:rPr>
              <a:t>버전 정보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javascript-ECMAScript5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jquery-2.2.4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572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366615" y="103584"/>
            <a:ext cx="9587296" cy="3024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개요 </a:t>
            </a:r>
            <a:r>
              <a:rPr lang="en-US" altLang="ko-KR" sz="1400" dirty="0">
                <a:latin typeface="+mn-ea"/>
              </a:rPr>
              <a:t>#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E0236-1592-4C8E-9D41-D05F8360D32D}"/>
              </a:ext>
            </a:extLst>
          </p:cNvPr>
          <p:cNvSpPr txBox="1"/>
          <p:nvPr/>
        </p:nvSpPr>
        <p:spPr>
          <a:xfrm>
            <a:off x="1457910" y="611805"/>
            <a:ext cx="9367475" cy="11541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000" dirty="0">
                <a:latin typeface="+mn-ea"/>
              </a:rPr>
              <a:t>이 문서는 </a:t>
            </a:r>
            <a:r>
              <a:rPr lang="en-US" altLang="ko-KR" sz="1000" dirty="0">
                <a:latin typeface="+mn-ea"/>
              </a:rPr>
              <a:t>UI</a:t>
            </a:r>
            <a:r>
              <a:rPr lang="ko-KR" altLang="ko-KR" sz="1000" dirty="0">
                <a:latin typeface="+mn-ea"/>
              </a:rPr>
              <a:t>개발 </a:t>
            </a:r>
            <a:r>
              <a:rPr lang="ko-KR" altLang="ko-KR" sz="1000" dirty="0" err="1">
                <a:latin typeface="+mn-ea"/>
              </a:rPr>
              <a:t>진행표</a:t>
            </a:r>
            <a:r>
              <a:rPr lang="ko-KR" altLang="ko-KR" sz="1000" dirty="0">
                <a:latin typeface="+mn-ea"/>
              </a:rPr>
              <a:t> 관리를 위한 가이드 문서입니다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ko-KR" sz="1000" dirty="0" err="1">
                <a:latin typeface="+mn-ea"/>
              </a:rPr>
              <a:t>진행표는</a:t>
            </a:r>
            <a:r>
              <a:rPr lang="ko-KR" altLang="ko-KR" sz="1000" dirty="0">
                <a:latin typeface="+mn-ea"/>
              </a:rPr>
              <a:t> 트리 구조로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>
                <a:latin typeface="+mn-ea"/>
              </a:rPr>
              <a:t>이루어져있으며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ko-KR" sz="1000" dirty="0">
                <a:latin typeface="+mn-ea"/>
              </a:rPr>
              <a:t>트리 추가 및 기타 설정에 대해 서술하고 있습니다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latin typeface="+mn-ea"/>
              </a:rPr>
              <a:t>로컬주소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3"/>
              </a:rPr>
              <a:t>http://localhost:3010/guide/index.html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Dev</a:t>
            </a:r>
            <a:r>
              <a:rPr lang="ko-KR" altLang="en-US" sz="1000" dirty="0">
                <a:latin typeface="+mn-ea"/>
              </a:rPr>
              <a:t>서버 주소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4"/>
              </a:rPr>
              <a:t>https://wwwdev50.lge.co.kr/guide/index.html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ko-KR" sz="1000" dirty="0">
              <a:latin typeface="+mn-ea"/>
            </a:endParaRPr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FD781173-8727-0C46-8F3D-3E440920357F}"/>
              </a:ext>
            </a:extLst>
          </p:cNvPr>
          <p:cNvSpPr txBox="1">
            <a:spLocks/>
          </p:cNvSpPr>
          <p:nvPr/>
        </p:nvSpPr>
        <p:spPr>
          <a:xfrm>
            <a:off x="1366615" y="1613237"/>
            <a:ext cx="9587296" cy="302428"/>
          </a:xfrm>
          <a:prstGeom prst="rect">
            <a:avLst/>
          </a:prstGeom>
        </p:spPr>
        <p:txBody>
          <a:bodyPr/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기본구조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220E-AE3A-4549-AE71-C6AD4692E21D}"/>
              </a:ext>
            </a:extLst>
          </p:cNvPr>
          <p:cNvSpPr txBox="1"/>
          <p:nvPr/>
        </p:nvSpPr>
        <p:spPr>
          <a:xfrm>
            <a:off x="1457910" y="1957724"/>
            <a:ext cx="9367475" cy="4365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000" dirty="0" err="1">
                <a:latin typeface="+mn-ea"/>
              </a:rPr>
              <a:t>마크업</a:t>
            </a:r>
            <a:r>
              <a:rPr lang="ko-KR" altLang="ko-KR" sz="1000" dirty="0">
                <a:latin typeface="+mn-ea"/>
              </a:rPr>
              <a:t> 개발 </a:t>
            </a:r>
            <a:r>
              <a:rPr lang="ko-KR" altLang="ko-KR" sz="1000" dirty="0" err="1">
                <a:latin typeface="+mn-ea"/>
              </a:rPr>
              <a:t>진행표는</a:t>
            </a:r>
            <a:r>
              <a:rPr lang="ko-KR" altLang="ko-KR" sz="1000" dirty="0">
                <a:latin typeface="+mn-ea"/>
              </a:rPr>
              <a:t> </a:t>
            </a:r>
            <a:r>
              <a:rPr lang="ko-KR" altLang="ko-KR" sz="1000" dirty="0" err="1">
                <a:latin typeface="+mn-ea"/>
              </a:rPr>
              <a:t>프레임셋</a:t>
            </a:r>
            <a:r>
              <a:rPr lang="en-US" altLang="ko-KR" sz="1000" dirty="0">
                <a:latin typeface="+mn-ea"/>
              </a:rPr>
              <a:t>(frameset)</a:t>
            </a:r>
            <a:r>
              <a:rPr lang="ko-KR" altLang="ko-KR" sz="1000" dirty="0" err="1">
                <a:latin typeface="+mn-ea"/>
              </a:rPr>
              <a:t>으로</a:t>
            </a:r>
            <a:r>
              <a:rPr lang="ko-KR" altLang="ko-KR" sz="1000" dirty="0">
                <a:latin typeface="+mn-ea"/>
              </a:rPr>
              <a:t> 이루어져 있으며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ko-KR" sz="1000" dirty="0" err="1">
                <a:latin typeface="+mn-ea"/>
              </a:rPr>
              <a:t>트리구조는</a:t>
            </a:r>
            <a:r>
              <a:rPr lang="ko-KR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dtree.js</a:t>
            </a:r>
            <a:r>
              <a:rPr lang="ko-KR" altLang="ko-KR" sz="1000" dirty="0">
                <a:latin typeface="+mn-ea"/>
              </a:rPr>
              <a:t>에서 구조가 작성이 되며</a:t>
            </a:r>
            <a:r>
              <a:rPr lang="en-US" altLang="ko-KR" sz="10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ko-KR" sz="1000" dirty="0">
                <a:latin typeface="+mn-ea"/>
              </a:rPr>
              <a:t>트리 내 화면 및 폴더 추가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ko-KR" sz="1000" dirty="0">
                <a:latin typeface="+mn-ea"/>
              </a:rPr>
              <a:t>수정은 </a:t>
            </a:r>
            <a:r>
              <a:rPr lang="en-US" altLang="ko-KR" sz="1000" dirty="0" err="1">
                <a:latin typeface="+mn-ea"/>
              </a:rPr>
              <a:t>data.js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ko-KR" sz="1000" dirty="0">
                <a:latin typeface="+mn-ea"/>
              </a:rPr>
              <a:t>에서 이루어집니다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2B87F8-AE38-534D-A220-32990545CC1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10" y="2589587"/>
            <a:ext cx="6804847" cy="24236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0DC5D3-9167-C848-9B1B-B7D9B7853D4D}"/>
              </a:ext>
            </a:extLst>
          </p:cNvPr>
          <p:cNvSpPr txBox="1"/>
          <p:nvPr/>
        </p:nvSpPr>
        <p:spPr>
          <a:xfrm>
            <a:off x="1476526" y="5241674"/>
            <a:ext cx="9367475" cy="16158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latin typeface="+mn-ea"/>
              </a:rPr>
              <a:t>Process </a:t>
            </a:r>
            <a:r>
              <a:rPr lang="ko-KR" altLang="ko-KR" sz="1000" dirty="0">
                <a:latin typeface="+mn-ea"/>
              </a:rPr>
              <a:t>영역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b="1" dirty="0" err="1">
                <a:latin typeface="+mn-ea"/>
              </a:rPr>
              <a:t>data.js</a:t>
            </a:r>
            <a:r>
              <a:rPr lang="ko-KR" altLang="ko-KR" sz="1000" dirty="0">
                <a:latin typeface="+mn-ea"/>
              </a:rPr>
              <a:t>와 </a:t>
            </a:r>
            <a:r>
              <a:rPr lang="en-US" altLang="ko-KR" sz="1000" dirty="0" err="1">
                <a:latin typeface="+mn-ea"/>
              </a:rPr>
              <a:t>coding_left.html</a:t>
            </a:r>
            <a:r>
              <a:rPr lang="ko-KR" altLang="ko-KR" sz="1000" dirty="0">
                <a:latin typeface="+mn-ea"/>
              </a:rPr>
              <a:t>을 수정하여 추가할 수 있습니다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latin typeface="+mn-ea"/>
              </a:rPr>
              <a:t>WSG </a:t>
            </a:r>
            <a:r>
              <a:rPr lang="ko-KR" altLang="ko-KR" sz="1000" dirty="0">
                <a:latin typeface="+mn-ea"/>
              </a:rPr>
              <a:t>영역</a:t>
            </a:r>
            <a:r>
              <a:rPr lang="en-US" altLang="ko-KR" sz="1000" dirty="0">
                <a:latin typeface="+mn-ea"/>
              </a:rPr>
              <a:t> : </a:t>
            </a:r>
            <a:r>
              <a:rPr lang="ko-KR" altLang="ko-KR" sz="1000" dirty="0">
                <a:latin typeface="+mn-ea"/>
              </a:rPr>
              <a:t>프로젝트 관련한 결정사항 및 각종 </a:t>
            </a:r>
            <a:r>
              <a:rPr lang="en-US" altLang="ko-KR" sz="1000" dirty="0">
                <a:latin typeface="+mn-ea"/>
              </a:rPr>
              <a:t>WSG</a:t>
            </a:r>
            <a:r>
              <a:rPr lang="ko-KR" altLang="ko-KR" sz="1000" dirty="0" err="1">
                <a:latin typeface="+mn-ea"/>
              </a:rPr>
              <a:t>를</a:t>
            </a:r>
            <a:r>
              <a:rPr lang="ko-KR" altLang="ko-KR" sz="1000" dirty="0">
                <a:latin typeface="+mn-ea"/>
              </a:rPr>
              <a:t> 확인할 수 있습니다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ko-KR" sz="1000" dirty="0">
                <a:latin typeface="+mn-ea"/>
              </a:rPr>
              <a:t>프로세스 영역과 동일하게 특정 </a:t>
            </a:r>
            <a:r>
              <a:rPr lang="en-US" altLang="ko-KR" sz="1000" dirty="0">
                <a:latin typeface="+mn-ea"/>
              </a:rPr>
              <a:t>html</a:t>
            </a:r>
            <a:r>
              <a:rPr lang="ko-KR" altLang="ko-KR" sz="1000" dirty="0">
                <a:latin typeface="+mn-ea"/>
              </a:rPr>
              <a:t>파일을 통해 관리할 수 있습니다</a:t>
            </a:r>
            <a:r>
              <a:rPr lang="en-US" altLang="ko-KR" sz="1000" dirty="0">
                <a:latin typeface="+mn-ea"/>
              </a:rPr>
              <a:t>.</a:t>
            </a:r>
            <a:r>
              <a:rPr lang="ko-KR" altLang="ko-KR" sz="1000" dirty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000" dirty="0">
                <a:latin typeface="+mn-ea"/>
              </a:rPr>
              <a:t>화면 리스트 영역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ko-KR" sz="1000" dirty="0">
                <a:latin typeface="+mn-ea"/>
              </a:rPr>
              <a:t>프로젝트에서 작성된 화면 리스트를 확인 할 수 있습니다</a:t>
            </a:r>
            <a:endParaRPr lang="en-US" altLang="ko-KR" sz="10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ko-KR" sz="1000" dirty="0">
                <a:latin typeface="+mn-ea"/>
              </a:rPr>
              <a:t>프로세스 영역과 동일하게 특정 </a:t>
            </a:r>
            <a:r>
              <a:rPr lang="en-US" altLang="ko-KR" sz="1000" dirty="0">
                <a:latin typeface="+mn-ea"/>
              </a:rPr>
              <a:t>html</a:t>
            </a:r>
            <a:r>
              <a:rPr lang="ko-KR" altLang="ko-KR" sz="1000" dirty="0">
                <a:latin typeface="+mn-ea"/>
              </a:rPr>
              <a:t>파일을 통해 관리할 수 있습니다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latin typeface="+mn-ea"/>
              </a:rPr>
              <a:t>3</a:t>
            </a:r>
            <a:r>
              <a:rPr lang="ko-KR" altLang="ko-KR" sz="1000" dirty="0">
                <a:latin typeface="+mn-ea"/>
              </a:rPr>
              <a:t>번 영역에서 클릭한 </a:t>
            </a:r>
            <a:r>
              <a:rPr lang="en-US" altLang="ko-KR" sz="1000" dirty="0">
                <a:latin typeface="+mn-ea"/>
              </a:rPr>
              <a:t>html</a:t>
            </a:r>
            <a:r>
              <a:rPr lang="ko-KR" altLang="ko-KR" sz="1000" dirty="0">
                <a:latin typeface="+mn-ea"/>
              </a:rPr>
              <a:t>화면이 보여지는 영역입니다</a:t>
            </a:r>
            <a:r>
              <a:rPr lang="en-US" altLang="ko-KR" sz="1000" dirty="0">
                <a:latin typeface="+mn-ea"/>
              </a:rPr>
              <a:t>.(</a:t>
            </a:r>
            <a:r>
              <a:rPr lang="en-US" altLang="ko-KR" sz="1000" dirty="0" err="1">
                <a:latin typeface="+mn-ea"/>
              </a:rPr>
              <a:t>coding_main.html</a:t>
            </a:r>
            <a:r>
              <a:rPr lang="ko-KR" altLang="ko-KR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000" dirty="0">
                <a:latin typeface="+mn-ea"/>
              </a:rPr>
              <a:t>필요한 파일을 검색하여 확인할 수 있습니다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6258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>
            <a:extLst>
              <a:ext uri="{FF2B5EF4-FFF2-40B4-BE49-F238E27FC236}">
                <a16:creationId xmlns:a16="http://schemas.microsoft.com/office/drawing/2014/main" id="{F415AEB7-CCB2-E447-8384-228A8DE3143B}"/>
              </a:ext>
            </a:extLst>
          </p:cNvPr>
          <p:cNvSpPr txBox="1">
            <a:spLocks/>
          </p:cNvSpPr>
          <p:nvPr/>
        </p:nvSpPr>
        <p:spPr>
          <a:xfrm>
            <a:off x="1366615" y="139603"/>
            <a:ext cx="9587296" cy="6463622"/>
          </a:xfrm>
          <a:prstGeom prst="rect">
            <a:avLst/>
          </a:prstGeom>
        </p:spPr>
        <p:txBody>
          <a:bodyPr/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61824190-1038-574B-B059-C01FEED854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615" y="103561"/>
            <a:ext cx="9587296" cy="3024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마크업</a:t>
            </a:r>
            <a:r>
              <a:rPr lang="ko-KR" altLang="en-US" sz="1400" dirty="0">
                <a:latin typeface="+mn-ea"/>
              </a:rPr>
              <a:t> 문법 가이드 </a:t>
            </a:r>
            <a:r>
              <a:rPr lang="en-US" altLang="ko-KR" sz="1400" dirty="0">
                <a:latin typeface="+mn-ea"/>
              </a:rPr>
              <a:t>#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atin typeface="+mn-ea"/>
              </a:rPr>
              <a:t>DTD</a:t>
            </a:r>
            <a:r>
              <a:rPr lang="ko-KR" altLang="en-US" sz="1200" dirty="0">
                <a:latin typeface="+mn-ea"/>
              </a:rPr>
              <a:t> 설정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b="0" dirty="0" err="1">
                <a:latin typeface="+mn-ea"/>
              </a:rPr>
              <a:t>최상단에</a:t>
            </a:r>
            <a:r>
              <a:rPr lang="ko-KR" altLang="en-US" sz="1000" b="0" dirty="0">
                <a:latin typeface="+mn-ea"/>
              </a:rPr>
              <a:t> </a:t>
            </a:r>
            <a:r>
              <a:rPr lang="en-US" altLang="ko-KR" sz="1000" b="0" dirty="0">
                <a:latin typeface="+mn-ea"/>
              </a:rPr>
              <a:t>DTD</a:t>
            </a:r>
            <a:r>
              <a:rPr lang="ko-KR" altLang="en-US" sz="1000" b="0" dirty="0">
                <a:latin typeface="+mn-ea"/>
              </a:rPr>
              <a:t>가 없을 경우 문서 </a:t>
            </a:r>
            <a:r>
              <a:rPr lang="ko-KR" altLang="en-US" sz="1000" b="0" dirty="0" err="1">
                <a:latin typeface="+mn-ea"/>
              </a:rPr>
              <a:t>선언사항을</a:t>
            </a:r>
            <a:r>
              <a:rPr lang="ko-KR" altLang="en-US" sz="1000" b="0" dirty="0">
                <a:latin typeface="+mn-ea"/>
              </a:rPr>
              <a:t> 제대로 읽지 못하기 때문에 </a:t>
            </a:r>
            <a:r>
              <a:rPr lang="en-US" altLang="ko-KR" sz="1000" b="0" dirty="0">
                <a:latin typeface="+mn-ea"/>
              </a:rPr>
              <a:t>DTD</a:t>
            </a:r>
            <a:r>
              <a:rPr lang="ko-KR" altLang="en-US" sz="1000" b="0" dirty="0">
                <a:latin typeface="+mn-ea"/>
              </a:rPr>
              <a:t>는 문서의 </a:t>
            </a:r>
            <a:r>
              <a:rPr lang="ko-KR" altLang="en-US" sz="1000" b="0" dirty="0" err="1">
                <a:latin typeface="+mn-ea"/>
              </a:rPr>
              <a:t>최상단에</a:t>
            </a:r>
            <a:r>
              <a:rPr lang="ko-KR" altLang="en-US" sz="1000" b="0" dirty="0">
                <a:latin typeface="+mn-ea"/>
              </a:rPr>
              <a:t> 기술한다</a:t>
            </a:r>
            <a:r>
              <a:rPr lang="en-US" altLang="ko-KR" sz="1000" b="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200" dirty="0" err="1">
                <a:latin typeface="+mn-ea"/>
              </a:rPr>
              <a:t>인코딩</a:t>
            </a:r>
            <a:r>
              <a:rPr lang="ko-KR" altLang="en-US" sz="1200" dirty="0">
                <a:latin typeface="+mn-ea"/>
              </a:rPr>
              <a:t> 설정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b="0" dirty="0">
                <a:latin typeface="+mn-ea"/>
              </a:rPr>
              <a:t>정해진 </a:t>
            </a:r>
            <a:r>
              <a:rPr lang="ko-KR" altLang="en-US" sz="1000" b="0" dirty="0" err="1">
                <a:latin typeface="+mn-ea"/>
              </a:rPr>
              <a:t>인코딩</a:t>
            </a:r>
            <a:r>
              <a:rPr lang="ko-KR" altLang="en-US" sz="1000" b="0" dirty="0">
                <a:latin typeface="+mn-ea"/>
              </a:rPr>
              <a:t> 방식에 따라 문서 </a:t>
            </a:r>
            <a:r>
              <a:rPr lang="en-US" altLang="ko-KR" sz="1000" b="0" dirty="0">
                <a:latin typeface="+mn-ea"/>
              </a:rPr>
              <a:t>Charset</a:t>
            </a:r>
            <a:r>
              <a:rPr lang="ko-KR" altLang="en-US" sz="1000" b="0" dirty="0">
                <a:latin typeface="+mn-ea"/>
              </a:rPr>
              <a:t> 설정 및 </a:t>
            </a:r>
            <a:r>
              <a:rPr lang="ko-KR" altLang="en-US" sz="1000" b="0" dirty="0" err="1">
                <a:latin typeface="+mn-ea"/>
              </a:rPr>
              <a:t>저장상태를</a:t>
            </a:r>
            <a:r>
              <a:rPr lang="ko-KR" altLang="en-US" sz="1000" b="0" dirty="0">
                <a:latin typeface="+mn-ea"/>
              </a:rPr>
              <a:t> 확인한다</a:t>
            </a:r>
            <a:r>
              <a:rPr lang="en-US" altLang="ko-KR" sz="1000" b="0" dirty="0">
                <a:latin typeface="+mn-ea"/>
              </a:rPr>
              <a:t>.</a:t>
            </a:r>
            <a:r>
              <a:rPr lang="ko-KR" altLang="en-US" sz="1000" b="0" dirty="0">
                <a:latin typeface="+mn-ea"/>
              </a:rPr>
              <a:t> </a:t>
            </a:r>
            <a:r>
              <a:rPr lang="en-US" altLang="ko-KR" sz="1000" b="0" dirty="0">
                <a:latin typeface="+mn-ea"/>
              </a:rPr>
              <a:t>Charset</a:t>
            </a:r>
            <a:r>
              <a:rPr lang="ko-KR" altLang="en-US" sz="1000" b="0" dirty="0">
                <a:latin typeface="+mn-ea"/>
              </a:rPr>
              <a:t> 설정이 잘못 되거나 </a:t>
            </a:r>
            <a:r>
              <a:rPr lang="ko-KR" altLang="en-US" sz="1000" b="0" dirty="0" err="1">
                <a:latin typeface="+mn-ea"/>
              </a:rPr>
              <a:t>저장상태가</a:t>
            </a:r>
            <a:r>
              <a:rPr lang="ko-KR" altLang="en-US" sz="1000" b="0" dirty="0">
                <a:latin typeface="+mn-ea"/>
              </a:rPr>
              <a:t> 잘못된다면 글자가 깨지거나 정렬이 </a:t>
            </a:r>
            <a:r>
              <a:rPr lang="ko-KR" altLang="en-US" sz="1000" b="0" dirty="0" err="1">
                <a:latin typeface="+mn-ea"/>
              </a:rPr>
              <a:t>안맞을</a:t>
            </a:r>
            <a:r>
              <a:rPr lang="ko-KR" altLang="en-US" sz="1000" b="0" dirty="0">
                <a:latin typeface="+mn-ea"/>
              </a:rPr>
              <a:t> 수 있다</a:t>
            </a:r>
            <a:r>
              <a:rPr lang="en-US" altLang="ko-KR" sz="1000" b="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200" dirty="0">
                <a:latin typeface="+mn-ea"/>
              </a:rPr>
              <a:t>주석 가이드</a:t>
            </a:r>
            <a:endParaRPr lang="en-US" altLang="ko-KR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#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마크업</a:t>
            </a:r>
            <a:r>
              <a:rPr lang="ko-KR" altLang="en-US" sz="1200" dirty="0">
                <a:latin typeface="+mn-ea"/>
              </a:rPr>
              <a:t> 공통 가이드 </a:t>
            </a:r>
            <a:r>
              <a:rPr lang="en-US" altLang="ko-KR" sz="1200" dirty="0">
                <a:latin typeface="+mn-ea"/>
              </a:rPr>
              <a:t>#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+mn-ea"/>
              </a:rPr>
              <a:t>레이아웃 가이드</a:t>
            </a:r>
            <a:endParaRPr lang="en-US" altLang="ko-KR" sz="1000" b="0" dirty="0">
              <a:latin typeface="+mn-ea"/>
            </a:endParaRPr>
          </a:p>
          <a:p>
            <a:endParaRPr lang="en-US" altLang="ko-KR" sz="700" dirty="0">
              <a:latin typeface="+mn-ea"/>
            </a:endParaRPr>
          </a:p>
          <a:p>
            <a:endParaRPr lang="en-US" altLang="ko-KR" sz="7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6597F2-7717-494D-A406-982CB74FD9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5586" y="1078783"/>
          <a:ext cx="5400675" cy="85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675">
                  <a:extLst>
                    <a:ext uri="{9D8B030D-6E8A-4147-A177-3AD203B41FA5}">
                      <a16:colId xmlns:a16="http://schemas.microsoft.com/office/drawing/2014/main" val="336018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114300" algn="just"/>
                      <a:endParaRPr lang="en-US" altLang="ko-KR" sz="8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&lt;!DOCTYPE html&gt;</a:t>
                      </a:r>
                      <a:endParaRPr lang="ko-KR" altLang="ko-KR" sz="800" b="1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&lt;html lang="ko"&gt;</a:t>
                      </a:r>
                      <a:endParaRPr lang="ko-KR" altLang="ko-KR" sz="800" b="1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&lt;head&gt; … &lt;/head&gt;</a:t>
                      </a:r>
                      <a:endParaRPr lang="ko-KR" altLang="ko-KR" sz="800" b="1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&lt;body&gt; … &lt;/body&gt;</a:t>
                      </a:r>
                      <a:endParaRPr lang="ko-KR" altLang="ko-KR" sz="800" b="1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&lt;/html&gt;</a:t>
                      </a:r>
                      <a:r>
                        <a:rPr lang="ko-KR" altLang="ko-KR" sz="8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800" dirty="0">
                        <a:effectLst/>
                        <a:latin typeface="+mn-ea"/>
                        <a:ea typeface="+mn-ea"/>
                      </a:endParaRPr>
                    </a:p>
                    <a:p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굴림" panose="020B0600000101010101" pitchFamily="34" charset="-127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7776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BCB72B-670C-7B45-983C-1A99667C24F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5585" y="3248447"/>
          <a:ext cx="5400675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675">
                  <a:extLst>
                    <a:ext uri="{9D8B030D-6E8A-4147-A177-3AD203B41FA5}">
                      <a16:colId xmlns:a16="http://schemas.microsoft.com/office/drawing/2014/main" val="336018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114300" algn="just"/>
                      <a:endParaRPr lang="en-US" altLang="ko-KR" sz="8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R="114300" algn="just"/>
                      <a:r>
                        <a:rPr lang="ko-KR" altLang="en-US" sz="800" kern="100" dirty="0">
                          <a:effectLst/>
                          <a:latin typeface="+mn-ea"/>
                          <a:ea typeface="+mn-ea"/>
                        </a:rPr>
                        <a:t>주석 가이드는 해당 </a:t>
                      </a:r>
                      <a:r>
                        <a:rPr lang="ko-KR" altLang="en-US" sz="800" kern="100" dirty="0" err="1">
                          <a:effectLst/>
                          <a:latin typeface="+mn-ea"/>
                          <a:ea typeface="+mn-ea"/>
                        </a:rPr>
                        <a:t>주석영역의</a:t>
                      </a:r>
                      <a:r>
                        <a:rPr lang="ko-KR" altLang="en-US" sz="800" kern="100" dirty="0">
                          <a:effectLst/>
                          <a:latin typeface="+mn-ea"/>
                          <a:ea typeface="+mn-ea"/>
                        </a:rPr>
                        <a:t> 시작과 끝을 알려준다</a:t>
                      </a:r>
                      <a:r>
                        <a:rPr lang="en-US" altLang="ko-KR" sz="8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R="114300" algn="just"/>
                      <a:r>
                        <a:rPr lang="en-US" altLang="ko-KR" sz="800" kern="100" dirty="0">
                          <a:effectLst/>
                          <a:latin typeface="+mn-ea"/>
                          <a:ea typeface="+mn-ea"/>
                        </a:rPr>
                        <a:t>&lt;!--</a:t>
                      </a:r>
                      <a:r>
                        <a:rPr lang="ko-KR" altLang="en-US" sz="800" kern="100" dirty="0">
                          <a:effectLst/>
                          <a:latin typeface="+mn-ea"/>
                          <a:ea typeface="+mn-ea"/>
                        </a:rPr>
                        <a:t> 주석 시작 </a:t>
                      </a:r>
                      <a:r>
                        <a:rPr lang="en-US" altLang="ko-KR" sz="800" kern="100" dirty="0">
                          <a:effectLst/>
                          <a:latin typeface="+mn-ea"/>
                          <a:ea typeface="+mn-ea"/>
                        </a:rPr>
                        <a:t>--&gt;</a:t>
                      </a:r>
                    </a:p>
                    <a:p>
                      <a:pPr marR="114300" algn="just"/>
                      <a:r>
                        <a:rPr lang="ko-KR" altLang="en-US" sz="800" kern="100" dirty="0" err="1">
                          <a:effectLst/>
                          <a:latin typeface="+mn-ea"/>
                          <a:ea typeface="+mn-ea"/>
                        </a:rPr>
                        <a:t>주석영역</a:t>
                      </a:r>
                      <a:r>
                        <a:rPr lang="ko-KR" altLang="en-US" sz="800" kern="100" dirty="0"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endParaRPr lang="en-US" altLang="ko-KR" sz="8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114300" lvl="0" indent="0" algn="just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00" dirty="0">
                          <a:effectLst/>
                          <a:latin typeface="+mn-ea"/>
                          <a:ea typeface="+mn-ea"/>
                        </a:rPr>
                        <a:t>&lt;!--</a:t>
                      </a:r>
                      <a:r>
                        <a:rPr lang="ko-KR" altLang="en-US" sz="8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kern="100" dirty="0">
                          <a:effectLst/>
                          <a:latin typeface="+mn-ea"/>
                          <a:ea typeface="+mn-ea"/>
                        </a:rPr>
                        <a:t>//</a:t>
                      </a:r>
                      <a:r>
                        <a:rPr lang="ko-KR" altLang="en-US" sz="800" kern="100" dirty="0">
                          <a:effectLst/>
                          <a:latin typeface="+mn-ea"/>
                          <a:ea typeface="+mn-ea"/>
                        </a:rPr>
                        <a:t>주석 시작 </a:t>
                      </a:r>
                      <a:r>
                        <a:rPr lang="en-US" altLang="ko-KR" sz="800" kern="100" dirty="0">
                          <a:effectLst/>
                          <a:latin typeface="+mn-ea"/>
                          <a:ea typeface="+mn-ea"/>
                        </a:rPr>
                        <a:t>--&gt;</a:t>
                      </a:r>
                      <a:r>
                        <a:rPr lang="ko-KR" altLang="en-US" sz="8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800" dirty="0">
                        <a:effectLst/>
                        <a:latin typeface="+mn-ea"/>
                        <a:ea typeface="+mn-ea"/>
                      </a:endParaRPr>
                    </a:p>
                    <a:p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굴림" panose="020B0600000101010101" pitchFamily="34" charset="-127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7776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A0D0068-8798-1C4F-BE84-0C81F4ED33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85" y="4774682"/>
            <a:ext cx="3582341" cy="204865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257584-B51E-4945-8F89-F784D1E43018}"/>
              </a:ext>
            </a:extLst>
          </p:cNvPr>
          <p:cNvSpPr/>
          <p:nvPr/>
        </p:nvSpPr>
        <p:spPr>
          <a:xfrm>
            <a:off x="1480133" y="4735416"/>
            <a:ext cx="3529873" cy="353770"/>
          </a:xfrm>
          <a:prstGeom prst="rect">
            <a:avLst/>
          </a:prstGeom>
          <a:solidFill>
            <a:schemeClr val="accent1">
              <a:alpha val="29762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b="1" kern="100">
                <a:solidFill>
                  <a:srgbClr val="FF0000"/>
                </a:solidFill>
                <a:latin typeface="YouandiModern TextRegular"/>
                <a:ea typeface="굴림" panose="020B0600000101010101" pitchFamily="34" charset="-127"/>
                <a:cs typeface="YouandiModern TextRegular"/>
              </a:rPr>
              <a:t>HEADER</a:t>
            </a:r>
            <a:endParaRPr lang="ko-KR" altLang="en-US" sz="900" kern="100">
              <a:latin typeface="YouandiModern TextRegular"/>
              <a:ea typeface="굴림" panose="020B0600000101010101" pitchFamily="34" charset="-127"/>
              <a:cs typeface="YouandiModern TextRegular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BB9494-90A4-E643-B7DE-7F0CA1BF0B87}"/>
              </a:ext>
            </a:extLst>
          </p:cNvPr>
          <p:cNvSpPr/>
          <p:nvPr/>
        </p:nvSpPr>
        <p:spPr>
          <a:xfrm>
            <a:off x="1480133" y="6135903"/>
            <a:ext cx="3529873" cy="686522"/>
          </a:xfrm>
          <a:prstGeom prst="rect">
            <a:avLst/>
          </a:prstGeom>
          <a:solidFill>
            <a:schemeClr val="accent1">
              <a:alpha val="29762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b="1" kern="100">
                <a:solidFill>
                  <a:srgbClr val="FF0000"/>
                </a:solidFill>
                <a:latin typeface="YouandiModern TextRegular"/>
                <a:ea typeface="굴림" panose="020B0600000101010101" pitchFamily="34" charset="-127"/>
                <a:cs typeface="YouandiModern TextRegular"/>
              </a:rPr>
              <a:t>FOOTER</a:t>
            </a:r>
            <a:endParaRPr lang="ko-KR" altLang="en-US" sz="900" kern="100">
              <a:latin typeface="YouandiModern TextRegular"/>
              <a:ea typeface="굴림" panose="020B0600000101010101" pitchFamily="34" charset="-127"/>
              <a:cs typeface="YouandiModern TextRegular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6252D4-7CCB-6F4F-BF95-CB9FC76789A9}"/>
              </a:ext>
            </a:extLst>
          </p:cNvPr>
          <p:cNvSpPr/>
          <p:nvPr/>
        </p:nvSpPr>
        <p:spPr>
          <a:xfrm>
            <a:off x="1480133" y="5083291"/>
            <a:ext cx="3529873" cy="1061310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b="1" kern="100">
                <a:solidFill>
                  <a:srgbClr val="FF0000"/>
                </a:solidFill>
                <a:latin typeface="YouandiModern TextRegular"/>
                <a:ea typeface="굴림" panose="020B0600000101010101" pitchFamily="34" charset="-127"/>
                <a:cs typeface="YouandiModern TextRegular"/>
              </a:rPr>
              <a:t>CONTENT</a:t>
            </a:r>
            <a:endParaRPr lang="ko-KR" altLang="en-US" sz="900" kern="100">
              <a:latin typeface="YouandiModern TextRegular"/>
              <a:ea typeface="굴림" panose="020B0600000101010101" pitchFamily="34" charset="-127"/>
              <a:cs typeface="YouandiModern Text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50448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>
            <a:extLst>
              <a:ext uri="{FF2B5EF4-FFF2-40B4-BE49-F238E27FC236}">
                <a16:creationId xmlns:a16="http://schemas.microsoft.com/office/drawing/2014/main" id="{F415AEB7-CCB2-E447-8384-228A8DE3143B}"/>
              </a:ext>
            </a:extLst>
          </p:cNvPr>
          <p:cNvSpPr txBox="1">
            <a:spLocks/>
          </p:cNvSpPr>
          <p:nvPr/>
        </p:nvSpPr>
        <p:spPr>
          <a:xfrm>
            <a:off x="1366615" y="139603"/>
            <a:ext cx="9587296" cy="6463622"/>
          </a:xfrm>
          <a:prstGeom prst="rect">
            <a:avLst/>
          </a:prstGeom>
        </p:spPr>
        <p:txBody>
          <a:bodyPr/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6597F2-7717-494D-A406-982CB74FD9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5585" y="198469"/>
          <a:ext cx="3484619" cy="63772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84619">
                  <a:extLst>
                    <a:ext uri="{9D8B030D-6E8A-4147-A177-3AD203B41FA5}">
                      <a16:colId xmlns:a16="http://schemas.microsoft.com/office/drawing/2014/main" val="336018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114300" algn="just">
                        <a:lnSpc>
                          <a:spcPct val="150000"/>
                        </a:lnSpc>
                      </a:pPr>
                      <a:endParaRPr lang="en-US" altLang="ko-KR" sz="800" b="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&lt;!DOCTYPE html&gt;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&lt;html lang="ko"&gt;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&lt;head&gt;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&lt;meta charset="UTF-8"&gt;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&lt;meta http-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equiv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="X-UA-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TextLayoutMetrics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 content="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gdi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 /&gt;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&lt;meta name="viewport" content="width=device-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width,initial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-scale=1.0,minimum-scale=1.0,maximum-scale=1.0,user-scalable=no"&gt;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&lt;meta name="description" content=""&gt;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&lt;title&gt;LG </a:t>
                      </a:r>
                      <a:r>
                        <a:rPr lang="ko-KR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| LG</a:t>
                      </a:r>
                      <a:r>
                        <a:rPr lang="ko-KR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&lt;/title&gt;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&lt;link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rel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="shortcut icon"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="/lg5-common/images/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favicon.ico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&lt;link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rel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="stylesheet"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="/lg5-common/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css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reset.min.css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 /&gt;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&lt;link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rel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="stylesheet"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="/lg5-common/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css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app.min.css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 /&gt;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&lt;script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="/lg5-common/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/libs/jquery-2.2.4.min.js"&gt;&lt;/script&gt;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&lt;script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="/lg5-common/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vcui.min.js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"&gt;&lt;/script&gt;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&lt;script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="/lg5-common/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vcui.common-ui.min.js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"&gt;&lt;/script&gt;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&lt;script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="/lg5-common/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lg.common.min.js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"&gt;&lt;/script&gt;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&lt;/head&gt;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&lt;body&gt;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&lt;div class="wrap"&gt;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&lt;!— skip nav --&gt;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&lt;div class=”skip-content”&gt;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&lt;a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="#content"&gt;</a:t>
                      </a:r>
                      <a:r>
                        <a:rPr lang="ko-KR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본문 </a:t>
                      </a:r>
                      <a:r>
                        <a:rPr lang="ko-KR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바로가기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&lt;/a&gt;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&lt;/div&gt;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&lt;!— //skip nav --&gt;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&lt;!-- header --&gt;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&lt;header class=”header”&gt;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header_wrap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"&gt;</a:t>
                      </a:r>
                      <a:r>
                        <a:rPr lang="ko-KR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헤더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&lt;/div&gt;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&lt;/header&gt;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&lt;!-- //header --&gt;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&lt;div class="container"&gt;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&lt;!-- content --&gt;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&lt;!-- //content --&gt;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ko-KR" sz="8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굴림" panose="020B0600000101010101" pitchFamily="34" charset="-127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7776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FFA805A-7E44-9D46-9DF7-D9BD42DF37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09490" y="198469"/>
          <a:ext cx="3484619" cy="23538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84619">
                  <a:extLst>
                    <a:ext uri="{9D8B030D-6E8A-4147-A177-3AD203B41FA5}">
                      <a16:colId xmlns:a16="http://schemas.microsoft.com/office/drawing/2014/main" val="336018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&lt;!-- footer --&gt;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&lt;footer&gt;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&lt;/footer&gt;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&lt;!-- //footer --&gt;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&lt;/div&gt;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&lt;!-- script </a:t>
                      </a:r>
                      <a:r>
                        <a:rPr lang="ko-KR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영역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--&gt;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&lt;script 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="/lg-common/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/~~~/~~~.</a:t>
                      </a:r>
                      <a:r>
                        <a:rPr lang="en-US" altLang="ko-KR" sz="8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"&gt;&lt;/script&gt;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&lt;!-- //script </a:t>
                      </a:r>
                      <a:r>
                        <a:rPr lang="ko-KR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영역</a:t>
                      </a: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--&gt;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&lt;/body&gt;</a:t>
                      </a:r>
                      <a:endParaRPr lang="ko-KR" altLang="ko-KR" sz="8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&lt;/html&gt;</a:t>
                      </a:r>
                      <a:r>
                        <a:rPr lang="ko-KR" altLang="ko-KR" sz="800" b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800" b="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ko-KR" sz="8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굴림" panose="020B0600000101010101" pitchFamily="34" charset="-127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777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7823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>
            <a:extLst>
              <a:ext uri="{FF2B5EF4-FFF2-40B4-BE49-F238E27FC236}">
                <a16:creationId xmlns:a16="http://schemas.microsoft.com/office/drawing/2014/main" id="{F415AEB7-CCB2-E447-8384-228A8DE3143B}"/>
              </a:ext>
            </a:extLst>
          </p:cNvPr>
          <p:cNvSpPr txBox="1">
            <a:spLocks/>
          </p:cNvSpPr>
          <p:nvPr/>
        </p:nvSpPr>
        <p:spPr>
          <a:xfrm>
            <a:off x="1366615" y="139603"/>
            <a:ext cx="9587296" cy="6463622"/>
          </a:xfrm>
          <a:prstGeom prst="rect">
            <a:avLst/>
          </a:prstGeom>
        </p:spPr>
        <p:txBody>
          <a:bodyPr/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61824190-1038-574B-B059-C01FEED854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615" y="103561"/>
            <a:ext cx="9587296" cy="3024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CSS</a:t>
            </a:r>
            <a:r>
              <a:rPr lang="ko-KR" altLang="en-US" sz="1400" dirty="0">
                <a:latin typeface="+mn-ea"/>
              </a:rPr>
              <a:t> 공통 가이드 </a:t>
            </a:r>
            <a:r>
              <a:rPr lang="en-US" altLang="ko-KR" sz="1400" dirty="0">
                <a:latin typeface="+mn-ea"/>
              </a:rPr>
              <a:t>#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b="0" dirty="0">
                <a:latin typeface="+mn-ea"/>
              </a:rPr>
              <a:t>CSS</a:t>
            </a:r>
            <a:r>
              <a:rPr lang="ko-KR" altLang="en-US" sz="1000" b="0" dirty="0">
                <a:latin typeface="+mn-ea"/>
              </a:rPr>
              <a:t>는 </a:t>
            </a:r>
            <a:r>
              <a:rPr lang="en-US" altLang="ko-KR" sz="1000" b="0" dirty="0">
                <a:latin typeface="+mn-ea"/>
              </a:rPr>
              <a:t>SCSS</a:t>
            </a:r>
            <a:r>
              <a:rPr lang="ko-KR" altLang="en-US" sz="1000" b="0" dirty="0" err="1">
                <a:latin typeface="+mn-ea"/>
              </a:rPr>
              <a:t>를</a:t>
            </a:r>
            <a:r>
              <a:rPr lang="ko-KR" altLang="en-US" sz="1000" b="0" dirty="0">
                <a:latin typeface="+mn-ea"/>
              </a:rPr>
              <a:t> 사용합니다</a:t>
            </a:r>
            <a:r>
              <a:rPr lang="en-US" altLang="ko-KR" sz="1000" b="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0" dirty="0" err="1">
                <a:latin typeface="+mn-ea"/>
              </a:rPr>
              <a:t>클래스명을</a:t>
            </a:r>
            <a:r>
              <a:rPr lang="ko-KR" altLang="en-US" sz="1000" b="0" dirty="0">
                <a:latin typeface="+mn-ea"/>
              </a:rPr>
              <a:t> </a:t>
            </a:r>
            <a:r>
              <a:rPr lang="ko-KR" altLang="en-US" sz="1000" b="0" dirty="0" err="1">
                <a:latin typeface="+mn-ea"/>
              </a:rPr>
              <a:t>지정할때는</a:t>
            </a:r>
            <a:r>
              <a:rPr lang="ko-KR" altLang="en-US" sz="1000" b="0" dirty="0">
                <a:latin typeface="+mn-ea"/>
              </a:rPr>
              <a:t> </a:t>
            </a:r>
            <a:r>
              <a:rPr lang="en-US" altLang="ko-KR" sz="1000" b="0" dirty="0">
                <a:latin typeface="+mn-ea"/>
              </a:rPr>
              <a:t>_(</a:t>
            </a:r>
            <a:r>
              <a:rPr lang="ko-KR" altLang="en-US" sz="1000" b="0" dirty="0" err="1">
                <a:latin typeface="+mn-ea"/>
              </a:rPr>
              <a:t>언더바</a:t>
            </a:r>
            <a:r>
              <a:rPr lang="en-US" altLang="ko-KR" sz="1000" b="0" dirty="0">
                <a:latin typeface="+mn-ea"/>
              </a:rPr>
              <a:t>)</a:t>
            </a:r>
            <a:r>
              <a:rPr lang="ko-KR" altLang="en-US" sz="1000" b="0" dirty="0">
                <a:latin typeface="+mn-ea"/>
              </a:rPr>
              <a:t>대신 </a:t>
            </a:r>
            <a:r>
              <a:rPr lang="en-US" altLang="ko-KR" sz="1000" b="0" dirty="0">
                <a:latin typeface="+mn-ea"/>
              </a:rPr>
              <a:t>–(</a:t>
            </a:r>
            <a:r>
              <a:rPr lang="ko-KR" altLang="en-US" sz="1000" b="0" dirty="0">
                <a:latin typeface="+mn-ea"/>
              </a:rPr>
              <a:t>하이픈</a:t>
            </a:r>
            <a:r>
              <a:rPr lang="en-US" altLang="ko-KR" sz="1000" b="0" dirty="0">
                <a:latin typeface="+mn-ea"/>
              </a:rPr>
              <a:t>)</a:t>
            </a:r>
            <a:r>
              <a:rPr lang="ko-KR" altLang="en-US" sz="1000" b="0" dirty="0">
                <a:latin typeface="+mn-ea"/>
              </a:rPr>
              <a:t>을 사용합니다</a:t>
            </a:r>
            <a:r>
              <a:rPr lang="en-US" altLang="ko-KR" sz="1000" b="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공통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scss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는 사용하지 말아주세요</a:t>
            </a:r>
            <a:endParaRPr lang="en-US" altLang="ko-KR" sz="10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HEADER</a:t>
            </a:r>
            <a:r>
              <a:rPr lang="ko-KR" altLang="en-US" sz="1400" dirty="0">
                <a:latin typeface="+mn-ea"/>
              </a:rPr>
              <a:t> 사용법 </a:t>
            </a:r>
            <a:r>
              <a:rPr lang="en-US" altLang="ko-KR" sz="1400" dirty="0">
                <a:latin typeface="+mn-ea"/>
              </a:rPr>
              <a:t>#</a:t>
            </a:r>
          </a:p>
          <a:p>
            <a:pPr>
              <a:lnSpc>
                <a:spcPct val="150000"/>
              </a:lnSpc>
            </a:pPr>
            <a:r>
              <a:rPr lang="en-US" altLang="ko-KR" sz="1000" b="0" dirty="0">
                <a:latin typeface="+mn-ea"/>
              </a:rPr>
              <a:t>-</a:t>
            </a:r>
            <a:r>
              <a:rPr lang="ko-KR" altLang="en-US" sz="1000" b="0" dirty="0">
                <a:latin typeface="+mn-ea"/>
              </a:rPr>
              <a:t> </a:t>
            </a:r>
            <a:r>
              <a:rPr lang="en-US" altLang="ko-KR" sz="1000" b="0" dirty="0">
                <a:latin typeface="+mn-ea"/>
              </a:rPr>
              <a:t>HEADER</a:t>
            </a:r>
            <a:r>
              <a:rPr lang="ko-KR" altLang="en-US" sz="1000" b="0" dirty="0">
                <a:latin typeface="+mn-ea"/>
              </a:rPr>
              <a:t>의 경우 </a:t>
            </a:r>
            <a:r>
              <a:rPr lang="en-US" altLang="ko-KR" sz="1000" b="0" dirty="0">
                <a:latin typeface="+mn-ea"/>
              </a:rPr>
              <a:t>include</a:t>
            </a:r>
            <a:r>
              <a:rPr lang="ko-KR" altLang="en-US" sz="1000" b="0" dirty="0">
                <a:latin typeface="+mn-ea"/>
              </a:rPr>
              <a:t>로 사용하고 있기 때문에 해당 카테고리의 </a:t>
            </a:r>
            <a:r>
              <a:rPr lang="en-US" altLang="ko-KR" sz="1000" b="0" dirty="0">
                <a:latin typeface="+mn-ea"/>
              </a:rPr>
              <a:t>CSS,</a:t>
            </a:r>
            <a:r>
              <a:rPr lang="ko-KR" altLang="en-US" sz="1000" b="0" dirty="0">
                <a:latin typeface="+mn-ea"/>
              </a:rPr>
              <a:t> </a:t>
            </a:r>
            <a:r>
              <a:rPr lang="en-US" altLang="ko-KR" sz="1000" b="0" dirty="0">
                <a:latin typeface="+mn-ea"/>
              </a:rPr>
              <a:t>JS</a:t>
            </a:r>
            <a:r>
              <a:rPr lang="ko-KR" altLang="en-US" sz="1000" b="0" dirty="0">
                <a:latin typeface="+mn-ea"/>
              </a:rPr>
              <a:t>와 </a:t>
            </a:r>
            <a:r>
              <a:rPr lang="en-US" altLang="ko-KR" sz="1000" b="0" dirty="0">
                <a:latin typeface="+mn-ea"/>
              </a:rPr>
              <a:t>SEO</a:t>
            </a:r>
            <a:r>
              <a:rPr lang="ko-KR" altLang="en-US" sz="1000" b="0" dirty="0">
                <a:latin typeface="+mn-ea"/>
              </a:rPr>
              <a:t>관련 </a:t>
            </a:r>
            <a:r>
              <a:rPr lang="en-US" altLang="ko-KR" sz="1000" b="0" dirty="0">
                <a:latin typeface="+mn-ea"/>
              </a:rPr>
              <a:t>META</a:t>
            </a:r>
            <a:r>
              <a:rPr lang="ko-KR" altLang="en-US" sz="1000" b="0" dirty="0">
                <a:latin typeface="+mn-ea"/>
              </a:rPr>
              <a:t>태그 </a:t>
            </a:r>
            <a:r>
              <a:rPr lang="ko-KR" altLang="en-US" sz="1000" b="0" dirty="0" err="1">
                <a:latin typeface="+mn-ea"/>
              </a:rPr>
              <a:t>추가시</a:t>
            </a:r>
            <a:r>
              <a:rPr lang="ko-KR" altLang="en-US" sz="1000" b="0" dirty="0">
                <a:latin typeface="+mn-ea"/>
              </a:rPr>
              <a:t> 아래와 같이 추가 되면 됩니다</a:t>
            </a:r>
            <a:r>
              <a:rPr lang="en-US" altLang="ko-KR" sz="1000" b="0" dirty="0">
                <a:latin typeface="+mn-ea"/>
              </a:rPr>
              <a:t>.</a:t>
            </a:r>
            <a:endParaRPr lang="en-US" altLang="ko-KR" sz="1000" dirty="0">
              <a:latin typeface="+mn-ea"/>
            </a:endParaRPr>
          </a:p>
          <a:p>
            <a:endParaRPr lang="en-US" altLang="ko-KR" sz="7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6597F2-7717-494D-A406-982CB74FD9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5586" y="1257199"/>
          <a:ext cx="5400675" cy="487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675">
                  <a:extLst>
                    <a:ext uri="{9D8B030D-6E8A-4147-A177-3AD203B41FA5}">
                      <a16:colId xmlns:a16="http://schemas.microsoft.com/office/drawing/2014/main" val="336018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114300" algn="just"/>
                      <a:endParaRPr lang="en-US" altLang="ko-KR" sz="8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800" b="1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product_list</a:t>
                      </a:r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(X)</a:t>
                      </a:r>
                      <a:endParaRPr lang="ko-KR" altLang="ko-KR" sz="800" b="1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.product-list (O)</a:t>
                      </a:r>
                      <a:r>
                        <a:rPr lang="ko-KR" altLang="ko-KR" sz="8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800" dirty="0">
                        <a:effectLst/>
                        <a:latin typeface="+mn-ea"/>
                        <a:ea typeface="+mn-ea"/>
                      </a:endParaRPr>
                    </a:p>
                    <a:p>
                      <a:endParaRPr lang="en-US" alt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굴림" panose="020B0600000101010101" pitchFamily="34" charset="-127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77769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09FC55B-D257-054A-9729-D031D63965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5586" y="2670861"/>
          <a:ext cx="5400675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675">
                  <a:extLst>
                    <a:ext uri="{9D8B030D-6E8A-4147-A177-3AD203B41FA5}">
                      <a16:colId xmlns:a16="http://schemas.microsoft.com/office/drawing/2014/main" val="336018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0"/>
                      <a:endParaRPr lang="en-US" altLang="ko-KR" sz="10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0"/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@@include('./common/</a:t>
                      </a:r>
                      <a:r>
                        <a:rPr lang="en-US" altLang="ko-KR" sz="10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head.html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', {</a:t>
                      </a:r>
                      <a:endParaRPr lang="ko-KR" altLang="ko-KR" sz="10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0"/>
                      <a:r>
                        <a:rPr lang="ko-KR" altLang="en-US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pageCSS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["</a:t>
                      </a:r>
                      <a:r>
                        <a:rPr lang="ko-KR" altLang="ko-KR" sz="10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폴더명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/CSS</a:t>
                      </a:r>
                      <a:r>
                        <a:rPr lang="ko-KR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"],</a:t>
                      </a:r>
                      <a:endParaRPr lang="ko-KR" altLang="ko-KR" sz="10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0"/>
                      <a:r>
                        <a:rPr lang="ko-KR" altLang="en-US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pageJS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["</a:t>
                      </a:r>
                      <a:r>
                        <a:rPr lang="ko-KR" altLang="ko-KR" sz="10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폴더명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/JS</a:t>
                      </a:r>
                      <a:r>
                        <a:rPr lang="ko-KR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"], </a:t>
                      </a:r>
                      <a:endParaRPr lang="ko-KR" altLang="ko-KR" sz="10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0"/>
                      <a:r>
                        <a:rPr lang="ko-KR" altLang="en-US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pageTitle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"LG</a:t>
                      </a:r>
                      <a:r>
                        <a:rPr lang="ko-KR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| LG</a:t>
                      </a:r>
                      <a:r>
                        <a:rPr lang="ko-KR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",</a:t>
                      </a:r>
                      <a:endParaRPr lang="ko-KR" altLang="ko-KR" sz="10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0"/>
                      <a:r>
                        <a:rPr lang="ko-KR" altLang="en-US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pageDesc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"</a:t>
                      </a:r>
                      <a:r>
                        <a:rPr lang="ko-KR" altLang="ko-KR" sz="10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메타에들어갈</a:t>
                      </a:r>
                      <a:r>
                        <a:rPr lang="ko-KR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b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디스크립션</a:t>
                      </a:r>
                      <a:r>
                        <a:rPr lang="ko-KR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내용</a:t>
                      </a:r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endParaRPr lang="ko-KR" altLang="ko-KR" sz="10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0"/>
                      <a:r>
                        <a:rPr lang="en-US" altLang="ko-KR" sz="1000" b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pPr latinLnBrk="0"/>
                      <a:endParaRPr lang="ko-KR" altLang="ko-KR" sz="1000" b="0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77769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66A3C15-4CB6-9B4B-B8CB-FB6E825BE233}"/>
              </a:ext>
            </a:extLst>
          </p:cNvPr>
          <p:cNvSpPr/>
          <p:nvPr/>
        </p:nvSpPr>
        <p:spPr>
          <a:xfrm>
            <a:off x="3198187" y="1834150"/>
            <a:ext cx="5489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Gulp Include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사용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: (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주의사항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) include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안에는 주석을 달면 </a:t>
            </a:r>
            <a:r>
              <a:rPr lang="ko-KR" altLang="en-US" sz="1000" dirty="0" err="1">
                <a:solidFill>
                  <a:srgbClr val="FF0000"/>
                </a:solidFill>
                <a:latin typeface="+mn-ea"/>
              </a:rPr>
              <a:t>오류납니다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0246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>
            <a:extLst>
              <a:ext uri="{FF2B5EF4-FFF2-40B4-BE49-F238E27FC236}">
                <a16:creationId xmlns:a16="http://schemas.microsoft.com/office/drawing/2014/main" id="{F415AEB7-CCB2-E447-8384-228A8DE3143B}"/>
              </a:ext>
            </a:extLst>
          </p:cNvPr>
          <p:cNvSpPr txBox="1">
            <a:spLocks/>
          </p:cNvSpPr>
          <p:nvPr/>
        </p:nvSpPr>
        <p:spPr>
          <a:xfrm>
            <a:off x="1366615" y="139603"/>
            <a:ext cx="9587296" cy="6463622"/>
          </a:xfrm>
          <a:prstGeom prst="rect">
            <a:avLst/>
          </a:prstGeom>
        </p:spPr>
        <p:txBody>
          <a:bodyPr/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000" b="0" dirty="0">
              <a:latin typeface="+mn-ea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61824190-1038-574B-B059-C01FEED854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615" y="103561"/>
            <a:ext cx="9587296" cy="3024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상세화면 내 </a:t>
            </a:r>
            <a:r>
              <a:rPr lang="ko-KR" altLang="en-US" sz="1400" dirty="0" err="1">
                <a:latin typeface="+mn-ea"/>
              </a:rPr>
              <a:t>스토리홈</a:t>
            </a:r>
            <a:r>
              <a:rPr lang="ko-KR" altLang="en-US" sz="1400" dirty="0">
                <a:latin typeface="+mn-ea"/>
              </a:rPr>
              <a:t> 버튼 적용 가이드 </a:t>
            </a:r>
            <a:r>
              <a:rPr lang="en-US" altLang="ko-KR" sz="1400" dirty="0">
                <a:latin typeface="+mn-ea"/>
              </a:rPr>
              <a:t>#</a:t>
            </a:r>
          </a:p>
          <a:p>
            <a:endParaRPr lang="en-US" altLang="ko-KR" sz="1000" b="0" dirty="0">
              <a:latin typeface="+mn-ea"/>
            </a:endParaRPr>
          </a:p>
          <a:p>
            <a:r>
              <a:rPr lang="ko-KR" altLang="en-US" sz="1000" b="0" dirty="0">
                <a:latin typeface="+mn-ea"/>
              </a:rPr>
              <a:t>스토리 홈으로 이동하는 버튼은 아래 </a:t>
            </a:r>
            <a:r>
              <a:rPr lang="en-US" altLang="ko-KR" sz="1000" b="0" dirty="0">
                <a:latin typeface="+mn-ea"/>
              </a:rPr>
              <a:t>1~4</a:t>
            </a:r>
            <a:r>
              <a:rPr lang="ko-KR" altLang="en-US" sz="1000" b="0" dirty="0">
                <a:latin typeface="+mn-ea"/>
              </a:rPr>
              <a:t>번 소스를 화면에 반영</a:t>
            </a:r>
            <a:endParaRPr lang="en-US" altLang="ko-KR" sz="1000" b="0" dirty="0">
              <a:latin typeface="+mn-ea"/>
            </a:endParaRPr>
          </a:p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작업 시 </a:t>
            </a:r>
            <a:r>
              <a:rPr lang="en-US" altLang="ko-KR" sz="1000" u="sng" dirty="0">
                <a:solidFill>
                  <a:srgbClr val="FF0000"/>
                </a:solidFill>
              </a:rPr>
              <a:t>KRP0016.min.js?v=20210930 </a:t>
            </a:r>
            <a:r>
              <a:rPr lang="en-US" altLang="ko-KR" sz="1000" u="sng" dirty="0" err="1">
                <a:solidFill>
                  <a:srgbClr val="FF0000"/>
                </a:solidFill>
              </a:rPr>
              <a:t>js</a:t>
            </a:r>
            <a:r>
              <a:rPr lang="en-US" altLang="ko-KR" sz="1000" u="sng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를 꼭 호출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하여 사용해야 함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altLang="ko-KR" sz="10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en-US" altLang="ko-KR" sz="1000" b="0" dirty="0">
                <a:latin typeface="+mn-ea"/>
              </a:rPr>
              <a:t>4</a:t>
            </a:r>
            <a:r>
              <a:rPr lang="ko-KR" altLang="en-US" sz="1000" b="0" dirty="0">
                <a:latin typeface="+mn-ea"/>
              </a:rPr>
              <a:t>번 </a:t>
            </a:r>
            <a:r>
              <a:rPr lang="en-US" altLang="ko-KR" sz="1000" b="0" dirty="0" err="1">
                <a:latin typeface="+mn-ea"/>
              </a:rPr>
              <a:t>js</a:t>
            </a:r>
            <a:r>
              <a:rPr lang="ko-KR" altLang="en-US" sz="1000" b="0" dirty="0">
                <a:latin typeface="+mn-ea"/>
              </a:rPr>
              <a:t> 적용 시 모바일 </a:t>
            </a:r>
            <a:r>
              <a:rPr lang="en-US" altLang="ko-KR" sz="1000" b="0" dirty="0">
                <a:latin typeface="+mn-ea"/>
              </a:rPr>
              <a:t>header</a:t>
            </a:r>
            <a:r>
              <a:rPr lang="ko-KR" altLang="en-US" sz="1000" b="0" dirty="0">
                <a:latin typeface="+mn-ea"/>
              </a:rPr>
              <a:t>에 </a:t>
            </a:r>
            <a:r>
              <a:rPr lang="ko-KR" altLang="en-US" sz="1000" b="0" dirty="0" err="1">
                <a:latin typeface="+mn-ea"/>
              </a:rPr>
              <a:t>스토리홈</a:t>
            </a:r>
            <a:r>
              <a:rPr lang="ko-KR" altLang="en-US" sz="1000" b="0" dirty="0">
                <a:latin typeface="+mn-ea"/>
              </a:rPr>
              <a:t> 바로가기 버튼 노출</a:t>
            </a:r>
            <a:br>
              <a:rPr lang="en-US" altLang="ko-KR" sz="1000" b="0" dirty="0">
                <a:latin typeface="+mn-ea"/>
              </a:rPr>
            </a:br>
            <a:br>
              <a:rPr lang="en-US" altLang="ko-KR" sz="1000" b="0" dirty="0">
                <a:latin typeface="+mn-ea"/>
              </a:rPr>
            </a:br>
            <a:r>
              <a:rPr lang="en-US" altLang="ko-KR" sz="800" b="0" dirty="0">
                <a:ea typeface="맑은 고딕" panose="020B0503020000020004" pitchFamily="50" charset="-127"/>
              </a:rPr>
              <a:t>1. &lt;link 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href</a:t>
            </a:r>
            <a:r>
              <a:rPr lang="en-US" altLang="ko-KR" sz="800" b="0" dirty="0">
                <a:ea typeface="맑은 고딕" panose="020B0503020000020004" pitchFamily="50" charset="-127"/>
              </a:rPr>
              <a:t>="/lg5-common/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css</a:t>
            </a:r>
            <a:r>
              <a:rPr lang="en-US" altLang="ko-KR" sz="800" b="0" dirty="0">
                <a:ea typeface="맑은 고딕" panose="020B0503020000020004" pitchFamily="50" charset="-127"/>
              </a:rPr>
              <a:t>/components/KRP0016.min.css?v=20210930" type="text/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css</a:t>
            </a:r>
            <a:r>
              <a:rPr lang="en-US" altLang="ko-KR" sz="800" b="0" dirty="0">
                <a:ea typeface="맑은 고딕" panose="020B0503020000020004" pitchFamily="50" charset="-127"/>
              </a:rPr>
              <a:t>" 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rel</a:t>
            </a:r>
            <a:r>
              <a:rPr lang="en-US" altLang="ko-KR" sz="800" b="0" dirty="0">
                <a:ea typeface="맑은 고딕" panose="020B0503020000020004" pitchFamily="50" charset="-127"/>
              </a:rPr>
              <a:t>="stylesheet"&gt; </a:t>
            </a:r>
            <a:r>
              <a:rPr lang="ko-KR" altLang="en-US" sz="800" b="0" dirty="0">
                <a:ea typeface="맑은 고딕" panose="020B0503020000020004" pitchFamily="50" charset="-127"/>
              </a:rPr>
              <a:t>추가</a:t>
            </a:r>
          </a:p>
          <a:p>
            <a:r>
              <a:rPr lang="en-US" altLang="ko-KR" sz="800" b="0" dirty="0">
                <a:ea typeface="맑은 고딕" panose="020B0503020000020004" pitchFamily="50" charset="-127"/>
              </a:rPr>
              <a:t>2. &lt;div class="wrap 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subRenewWrap</a:t>
            </a:r>
            <a:r>
              <a:rPr lang="en-US" altLang="ko-KR" sz="800" b="0" dirty="0">
                <a:ea typeface="맑은 고딕" panose="020B0503020000020004" pitchFamily="50" charset="-127"/>
              </a:rPr>
              <a:t> 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subRenewWrap</a:t>
            </a:r>
            <a:r>
              <a:rPr lang="en-US" altLang="ko-KR" sz="800" b="0" dirty="0">
                <a:ea typeface="맑은 고딕" panose="020B0503020000020004" pitchFamily="50" charset="-127"/>
              </a:rPr>
              <a:t>--share"&gt; -&gt; &lt;div class="wrap 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subRenewWrap</a:t>
            </a:r>
            <a:r>
              <a:rPr lang="en-US" altLang="ko-KR" sz="800" b="0" dirty="0">
                <a:ea typeface="맑은 고딕" panose="020B0503020000020004" pitchFamily="50" charset="-127"/>
              </a:rPr>
              <a:t> 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subRenewWrap</a:t>
            </a:r>
            <a:r>
              <a:rPr lang="en-US" altLang="ko-KR" sz="800" b="0" dirty="0">
                <a:ea typeface="맑은 고딕" panose="020B0503020000020004" pitchFamily="50" charset="-127"/>
              </a:rPr>
              <a:t>--share 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subRenewWrap</a:t>
            </a:r>
            <a:r>
              <a:rPr lang="en-US" altLang="ko-KR" sz="800" b="0" dirty="0">
                <a:ea typeface="맑은 고딕" panose="020B0503020000020004" pitchFamily="50" charset="-127"/>
              </a:rPr>
              <a:t>--story"&gt;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en-US" altLang="ko-KR" sz="800" b="0" dirty="0">
                <a:ea typeface="맑은 고딕" panose="020B0503020000020004" pitchFamily="50" charset="-127"/>
              </a:rPr>
              <a:t>3.&lt;div class="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sns</a:t>
            </a:r>
            <a:r>
              <a:rPr lang="en-US" altLang="ko-KR" sz="800" b="0" dirty="0">
                <a:ea typeface="맑은 고딕" panose="020B0503020000020004" pitchFamily="50" charset="-127"/>
              </a:rPr>
              <a:t>-share"&gt;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ko-KR" altLang="en-US" sz="800" b="0" dirty="0">
                <a:ea typeface="맑은 고딕" panose="020B0503020000020004" pitchFamily="50" charset="-127"/>
              </a:rPr>
              <a:t>		</a:t>
            </a:r>
            <a:r>
              <a:rPr lang="en-US" altLang="ko-KR" sz="800" b="0" dirty="0">
                <a:ea typeface="맑은 고딕" panose="020B0503020000020004" pitchFamily="50" charset="-127"/>
              </a:rPr>
              <a:t>&lt;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jsp:include</a:t>
            </a:r>
            <a:r>
              <a:rPr lang="en-US" altLang="ko-KR" sz="800" b="0" dirty="0">
                <a:ea typeface="맑은 고딕" panose="020B0503020000020004" pitchFamily="50" charset="-127"/>
              </a:rPr>
              <a:t> page="/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kr</a:t>
            </a:r>
            <a:r>
              <a:rPr lang="en-US" altLang="ko-KR" sz="800" b="0" dirty="0">
                <a:ea typeface="맑은 고딕" panose="020B0503020000020004" pitchFamily="50" charset="-127"/>
              </a:rPr>
              <a:t>/story/includes/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share.jsp</a:t>
            </a:r>
            <a:r>
              <a:rPr lang="en-US" altLang="ko-KR" sz="800" b="0" dirty="0">
                <a:ea typeface="맑은 고딕" panose="020B0503020000020004" pitchFamily="50" charset="-127"/>
              </a:rPr>
              <a:t>"/&gt;&lt;!-- </a:t>
            </a:r>
            <a:r>
              <a:rPr lang="ko-KR" altLang="en-US" sz="800" b="0" dirty="0">
                <a:ea typeface="맑은 고딕" panose="020B0503020000020004" pitchFamily="50" charset="-127"/>
              </a:rPr>
              <a:t>공유하기 </a:t>
            </a:r>
            <a:r>
              <a:rPr lang="en-US" altLang="ko-KR" sz="800" b="0" dirty="0">
                <a:ea typeface="맑은 고딕" panose="020B0503020000020004" pitchFamily="50" charset="-127"/>
              </a:rPr>
              <a:t>--&gt;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ko-KR" altLang="en-US" sz="800" b="0" dirty="0">
                <a:ea typeface="맑은 고딕" panose="020B0503020000020004" pitchFamily="50" charset="-127"/>
              </a:rPr>
              <a:t>	</a:t>
            </a:r>
            <a:r>
              <a:rPr lang="en-US" altLang="ko-KR" sz="800" b="0" dirty="0">
                <a:ea typeface="맑은 고딕" panose="020B0503020000020004" pitchFamily="50" charset="-127"/>
              </a:rPr>
              <a:t>&lt;/div&gt;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en-US" altLang="ko-KR" sz="800" b="0" dirty="0">
                <a:ea typeface="맑은 고딕" panose="020B0503020000020004" pitchFamily="50" charset="-127"/>
              </a:rPr>
              <a:t>-----&gt;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en-US" altLang="ko-KR" sz="800" b="0" dirty="0">
                <a:ea typeface="맑은 고딕" panose="020B0503020000020004" pitchFamily="50" charset="-127"/>
              </a:rPr>
              <a:t>&lt;div class="component KRP0016"&gt;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ko-KR" altLang="en-US" sz="800" b="0" dirty="0">
                <a:ea typeface="맑은 고딕" panose="020B0503020000020004" pitchFamily="50" charset="-127"/>
              </a:rPr>
              <a:t>	</a:t>
            </a:r>
            <a:r>
              <a:rPr lang="en-US" altLang="ko-KR" sz="800" b="0" dirty="0">
                <a:ea typeface="맑은 고딕" panose="020B0503020000020004" pitchFamily="50" charset="-127"/>
              </a:rPr>
              <a:t>&lt;div class="inner"&gt;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ko-KR" altLang="en-US" sz="800" b="0" dirty="0">
                <a:ea typeface="맑은 고딕" panose="020B0503020000020004" pitchFamily="50" charset="-127"/>
              </a:rPr>
              <a:t>	</a:t>
            </a:r>
            <a:r>
              <a:rPr lang="en-US" altLang="ko-KR" sz="800" b="0" dirty="0">
                <a:ea typeface="맑은 고딕" panose="020B0503020000020004" pitchFamily="50" charset="-127"/>
              </a:rPr>
              <a:t>&lt;div class="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sns</a:t>
            </a:r>
            <a:r>
              <a:rPr lang="en-US" altLang="ko-KR" sz="800" b="0" dirty="0">
                <a:ea typeface="맑은 고딕" panose="020B0503020000020004" pitchFamily="50" charset="-127"/>
              </a:rPr>
              <a:t>-share"&gt;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ko-KR" altLang="en-US" sz="800" b="0" dirty="0">
                <a:ea typeface="맑은 고딕" panose="020B0503020000020004" pitchFamily="50" charset="-127"/>
              </a:rPr>
              <a:t>		</a:t>
            </a:r>
            <a:r>
              <a:rPr lang="en-US" altLang="ko-KR" sz="800" b="0" dirty="0">
                <a:ea typeface="맑은 고딕" panose="020B0503020000020004" pitchFamily="50" charset="-127"/>
              </a:rPr>
              <a:t>&lt;span class="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btn</a:t>
            </a:r>
            <a:r>
              <a:rPr lang="en-US" altLang="ko-KR" sz="800" b="0" dirty="0">
                <a:ea typeface="맑은 고딕" panose="020B0503020000020004" pitchFamily="50" charset="-127"/>
              </a:rPr>
              <a:t>-story-box"&gt;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ko-KR" altLang="en-US" sz="800" b="0" dirty="0">
                <a:ea typeface="맑은 고딕" panose="020B0503020000020004" pitchFamily="50" charset="-127"/>
              </a:rPr>
              <a:t>			</a:t>
            </a:r>
            <a:r>
              <a:rPr lang="en-US" altLang="ko-KR" sz="800" b="0" dirty="0">
                <a:ea typeface="맑은 고딕" panose="020B0503020000020004" pitchFamily="50" charset="-127"/>
              </a:rPr>
              <a:t>&lt;button type="button" class="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btn</a:t>
            </a:r>
            <a:r>
              <a:rPr lang="en-US" altLang="ko-KR" sz="800" b="0" dirty="0">
                <a:ea typeface="맑은 고딕" panose="020B0503020000020004" pitchFamily="50" charset="-127"/>
              </a:rPr>
              <a:t>-story</a:t>
            </a:r>
            <a:r>
              <a:rPr lang="en-US" altLang="ko-KR" sz="800" b="0" dirty="0"/>
              <a:t>"</a:t>
            </a:r>
            <a:r>
              <a:rPr lang="en-US" altLang="ko-KR" sz="800" b="0" dirty="0">
                <a:ea typeface="맑은 고딕" panose="020B0503020000020004" pitchFamily="50" charset="-127"/>
              </a:rPr>
              <a:t> onclick="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location.href</a:t>
            </a:r>
            <a:r>
              <a:rPr lang="en-US" altLang="ko-KR" sz="800" b="0" dirty="0">
                <a:ea typeface="맑은 고딕" panose="020B0503020000020004" pitchFamily="50" charset="-127"/>
              </a:rPr>
              <a:t>='/story'"&gt;&lt;span&gt;</a:t>
            </a:r>
            <a:r>
              <a:rPr lang="ko-KR" altLang="en-US" sz="800" b="0" dirty="0" err="1">
                <a:ea typeface="맑은 고딕" panose="020B0503020000020004" pitchFamily="50" charset="-127"/>
              </a:rPr>
              <a:t>스토리홈</a:t>
            </a:r>
            <a:r>
              <a:rPr lang="ko-KR" altLang="en-US" sz="800" b="0" dirty="0">
                <a:ea typeface="맑은 고딕" panose="020B0503020000020004" pitchFamily="50" charset="-127"/>
              </a:rPr>
              <a:t> 바로가기</a:t>
            </a:r>
            <a:r>
              <a:rPr lang="en-US" altLang="ko-KR" sz="800" b="0" dirty="0">
                <a:ea typeface="맑은 고딕" panose="020B0503020000020004" pitchFamily="50" charset="-127"/>
              </a:rPr>
              <a:t>&lt;/span&gt;&lt;/button&gt;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ko-KR" altLang="en-US" sz="800" b="0" dirty="0">
                <a:ea typeface="맑은 고딕" panose="020B0503020000020004" pitchFamily="50" charset="-127"/>
              </a:rPr>
              <a:t>		</a:t>
            </a:r>
            <a:r>
              <a:rPr lang="en-US" altLang="ko-KR" sz="800" b="0" dirty="0">
                <a:ea typeface="맑은 고딕" panose="020B0503020000020004" pitchFamily="50" charset="-127"/>
              </a:rPr>
              <a:t>&lt;/span&gt;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ko-KR" altLang="en-US" sz="800" b="0" dirty="0">
                <a:ea typeface="맑은 고딕" panose="020B0503020000020004" pitchFamily="50" charset="-127"/>
              </a:rPr>
              <a:t>		</a:t>
            </a:r>
            <a:r>
              <a:rPr lang="en-US" altLang="ko-KR" sz="800" b="0" dirty="0">
                <a:ea typeface="맑은 고딕" panose="020B0503020000020004" pitchFamily="50" charset="-127"/>
              </a:rPr>
              <a:t>&lt;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jsp:include</a:t>
            </a:r>
            <a:r>
              <a:rPr lang="en-US" altLang="ko-KR" sz="800" b="0" dirty="0">
                <a:ea typeface="맑은 고딕" panose="020B0503020000020004" pitchFamily="50" charset="-127"/>
              </a:rPr>
              <a:t> page="/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kr</a:t>
            </a:r>
            <a:r>
              <a:rPr lang="en-US" altLang="ko-KR" sz="800" b="0" dirty="0">
                <a:ea typeface="맑은 고딕" panose="020B0503020000020004" pitchFamily="50" charset="-127"/>
              </a:rPr>
              <a:t>/story/includes/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share.jsp</a:t>
            </a:r>
            <a:r>
              <a:rPr lang="en-US" altLang="ko-KR" sz="800" b="0" dirty="0">
                <a:ea typeface="맑은 고딕" panose="020B0503020000020004" pitchFamily="50" charset="-127"/>
              </a:rPr>
              <a:t>"/&gt;&lt;!-- </a:t>
            </a:r>
            <a:r>
              <a:rPr lang="ko-KR" altLang="en-US" sz="800" b="0" dirty="0">
                <a:ea typeface="맑은 고딕" panose="020B0503020000020004" pitchFamily="50" charset="-127"/>
              </a:rPr>
              <a:t>공유하기 </a:t>
            </a:r>
            <a:r>
              <a:rPr lang="en-US" altLang="ko-KR" sz="800" b="0" dirty="0">
                <a:ea typeface="맑은 고딕" panose="020B0503020000020004" pitchFamily="50" charset="-127"/>
              </a:rPr>
              <a:t>--&gt;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ko-KR" altLang="en-US" sz="800" b="0" dirty="0">
                <a:ea typeface="맑은 고딕" panose="020B0503020000020004" pitchFamily="50" charset="-127"/>
              </a:rPr>
              <a:t>	</a:t>
            </a:r>
            <a:r>
              <a:rPr lang="en-US" altLang="ko-KR" sz="800" b="0" dirty="0">
                <a:ea typeface="맑은 고딕" panose="020B0503020000020004" pitchFamily="50" charset="-127"/>
              </a:rPr>
              <a:t>&lt;/div&gt;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ko-KR" altLang="en-US" sz="800" b="0" dirty="0">
                <a:ea typeface="맑은 고딕" panose="020B0503020000020004" pitchFamily="50" charset="-127"/>
              </a:rPr>
              <a:t>	</a:t>
            </a:r>
            <a:r>
              <a:rPr lang="en-US" altLang="ko-KR" sz="800" b="0" dirty="0">
                <a:ea typeface="맑은 고딕" panose="020B0503020000020004" pitchFamily="50" charset="-127"/>
              </a:rPr>
              <a:t>&lt;/div&gt;</a:t>
            </a:r>
            <a:endParaRPr lang="ko-KR" altLang="en-US" sz="800" b="0" dirty="0">
              <a:ea typeface="맑은 고딕" panose="020B0503020000020004" pitchFamily="50" charset="-127"/>
            </a:endParaRPr>
          </a:p>
          <a:p>
            <a:r>
              <a:rPr lang="ko-KR" altLang="en-US" sz="800" b="0" dirty="0">
                <a:ea typeface="맑은 고딕" panose="020B0503020000020004" pitchFamily="50" charset="-127"/>
              </a:rPr>
              <a:t>	</a:t>
            </a:r>
            <a:r>
              <a:rPr lang="en-US" altLang="ko-KR" sz="800" b="0" dirty="0">
                <a:ea typeface="맑은 고딕" panose="020B0503020000020004" pitchFamily="50" charset="-127"/>
              </a:rPr>
              <a:t>&lt;/div&gt;</a:t>
            </a:r>
          </a:p>
          <a:p>
            <a:r>
              <a:rPr lang="en-US" altLang="ko-KR" sz="800" b="0" dirty="0">
                <a:ea typeface="맑은 고딕" panose="020B0503020000020004" pitchFamily="50" charset="-127"/>
              </a:rPr>
              <a:t>4. &lt;script 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src</a:t>
            </a:r>
            <a:r>
              <a:rPr lang="en-US" altLang="ko-KR" sz="800" b="0" dirty="0">
                <a:ea typeface="맑은 고딕" panose="020B0503020000020004" pitchFamily="50" charset="-127"/>
              </a:rPr>
              <a:t>="/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kr</a:t>
            </a:r>
            <a:r>
              <a:rPr lang="en-US" altLang="ko-KR" sz="800" b="0" dirty="0">
                <a:ea typeface="맑은 고딕" panose="020B0503020000020004" pitchFamily="50" charset="-127"/>
              </a:rPr>
              <a:t>/story/</a:t>
            </a:r>
            <a:r>
              <a:rPr lang="en-US" altLang="ko-KR" sz="800" b="0" dirty="0" err="1">
                <a:ea typeface="맑은 고딕" panose="020B0503020000020004" pitchFamily="50" charset="-127"/>
              </a:rPr>
              <a:t>js</a:t>
            </a:r>
            <a:r>
              <a:rPr lang="en-US" altLang="ko-KR" sz="800" b="0" dirty="0">
                <a:ea typeface="맑은 고딕" panose="020B0503020000020004" pitchFamily="50" charset="-127"/>
              </a:rPr>
              <a:t>/share.js"&gt;&lt;/script&gt;</a:t>
            </a:r>
          </a:p>
          <a:p>
            <a:endParaRPr lang="en-US" altLang="ko-KR" sz="800" b="0" dirty="0">
              <a:ea typeface="맑은 고딕" panose="020B0503020000020004" pitchFamily="50" charset="-127"/>
            </a:endParaRPr>
          </a:p>
          <a:p>
            <a:endParaRPr lang="en-US" altLang="ko-KR" sz="800" b="0" dirty="0"/>
          </a:p>
          <a:p>
            <a:r>
              <a:rPr lang="en-US" altLang="ko-KR" sz="800" dirty="0"/>
              <a:t>※ </a:t>
            </a:r>
            <a:r>
              <a:rPr lang="ko-KR" altLang="en-US" sz="800" dirty="0"/>
              <a:t>스토리 콘텐츠마다 </a:t>
            </a:r>
            <a:r>
              <a:rPr lang="en-US" altLang="ko-KR" sz="800" dirty="0" err="1"/>
              <a:t>jsp</a:t>
            </a:r>
            <a:r>
              <a:rPr lang="ko-KR" altLang="en-US" sz="800" dirty="0"/>
              <a:t>가 다를 수 있기 때문에 정상적으로 적용되지 않을 경우 </a:t>
            </a:r>
            <a:r>
              <a:rPr lang="en-US" altLang="ko-KR" sz="800" dirty="0"/>
              <a:t>/story/user-guide/air-conditioners-install-guide</a:t>
            </a:r>
            <a:r>
              <a:rPr lang="ko-KR" altLang="en-US" sz="800" dirty="0"/>
              <a:t>참고</a:t>
            </a:r>
          </a:p>
          <a:p>
            <a:endParaRPr lang="en-US" altLang="ko-KR" sz="1400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63669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89636E0B-8D1A-4510-966F-677958BDA7DE}"/>
              </a:ext>
            </a:extLst>
          </p:cNvPr>
          <p:cNvSpPr txBox="1">
            <a:spLocks/>
          </p:cNvSpPr>
          <p:nvPr/>
        </p:nvSpPr>
        <p:spPr>
          <a:xfrm>
            <a:off x="1366615" y="103561"/>
            <a:ext cx="9587296" cy="302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/>
              <a:t>GNB </a:t>
            </a:r>
            <a:r>
              <a:rPr lang="ko-KR" altLang="en-US" sz="1400" dirty="0"/>
              <a:t>디자인 </a:t>
            </a:r>
            <a:r>
              <a:rPr lang="en-US" altLang="ko-KR" sz="1400" dirty="0"/>
              <a:t>3.0 </a:t>
            </a:r>
            <a:r>
              <a:rPr lang="ko-KR" altLang="en-US" sz="1400" dirty="0"/>
              <a:t>개편에 따른 모바일 헤더 변경 가이드</a:t>
            </a:r>
            <a:r>
              <a:rPr lang="en-US" altLang="ko-KR" sz="1400" dirty="0">
                <a:latin typeface="+mn-ea"/>
              </a:rPr>
              <a:t>#</a:t>
            </a:r>
          </a:p>
          <a:p>
            <a:endParaRPr lang="en-US" altLang="ko-KR" sz="1400" b="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43CC65-8062-40FF-8586-EAAF95506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35" y="1714949"/>
            <a:ext cx="2297494" cy="3971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C77A0D-1D7C-419A-A53D-E87C9B3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137" y="1727071"/>
            <a:ext cx="6525536" cy="180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AAE7B-B9F8-4595-BD8B-8203DAF0CFCC}"/>
              </a:ext>
            </a:extLst>
          </p:cNvPr>
          <p:cNvSpPr txBox="1"/>
          <p:nvPr/>
        </p:nvSpPr>
        <p:spPr>
          <a:xfrm>
            <a:off x="1623540" y="756541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[AS-IS]</a:t>
            </a:r>
            <a:endParaRPr lang="ko-KR" altLang="en-US" sz="12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5B48C3-7812-4948-9C70-FF066FA8A484}"/>
              </a:ext>
            </a:extLst>
          </p:cNvPr>
          <p:cNvSpPr/>
          <p:nvPr/>
        </p:nvSpPr>
        <p:spPr>
          <a:xfrm>
            <a:off x="4239138" y="2084124"/>
            <a:ext cx="2250927" cy="2177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3B6AA5-1A19-4BA1-8CCA-78ADF9D6B3EC}"/>
              </a:ext>
            </a:extLst>
          </p:cNvPr>
          <p:cNvSpPr/>
          <p:nvPr/>
        </p:nvSpPr>
        <p:spPr>
          <a:xfrm>
            <a:off x="1719335" y="1922697"/>
            <a:ext cx="2297494" cy="9685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6704D-1BC3-4C7A-8B73-5C9C2DEE84BB}"/>
              </a:ext>
            </a:extLst>
          </p:cNvPr>
          <p:cNvSpPr txBox="1"/>
          <p:nvPr/>
        </p:nvSpPr>
        <p:spPr>
          <a:xfrm>
            <a:off x="1719336" y="1106221"/>
            <a:ext cx="3994683" cy="3718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 dirty="0">
                <a:latin typeface="+mj-ea"/>
                <a:ea typeface="+mj-ea"/>
              </a:rPr>
              <a:t>GNB</a:t>
            </a:r>
            <a:r>
              <a:rPr lang="ko-KR" altLang="en-US" sz="1000" dirty="0">
                <a:latin typeface="+mj-ea"/>
                <a:ea typeface="+mj-ea"/>
              </a:rPr>
              <a:t> 디자인 </a:t>
            </a:r>
            <a:r>
              <a:rPr lang="en-US" altLang="ko-KR" sz="1000" dirty="0">
                <a:latin typeface="+mj-ea"/>
                <a:ea typeface="+mj-ea"/>
              </a:rPr>
              <a:t>3.0 </a:t>
            </a:r>
            <a:r>
              <a:rPr lang="ko-KR" altLang="en-US" sz="1000" dirty="0">
                <a:latin typeface="+mj-ea"/>
                <a:ea typeface="+mj-ea"/>
              </a:rPr>
              <a:t>공통 소스를 </a:t>
            </a:r>
            <a:r>
              <a:rPr lang="en-US" altLang="ko-KR" sz="1000" dirty="0">
                <a:latin typeface="+mj-ea"/>
                <a:ea typeface="+mj-ea"/>
              </a:rPr>
              <a:t>DEV </a:t>
            </a:r>
            <a:r>
              <a:rPr lang="ko-KR" altLang="en-US" sz="1000" dirty="0">
                <a:latin typeface="+mj-ea"/>
                <a:ea typeface="+mj-ea"/>
              </a:rPr>
              <a:t>반영 시 스토리 모바일 헤더 깨짐 현상 발생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spcBef>
                <a:spcPts val="500"/>
              </a:spcBef>
            </a:pPr>
            <a:r>
              <a:rPr lang="en-US" altLang="ko-KR" sz="1000" dirty="0">
                <a:latin typeface="+mj-ea"/>
                <a:ea typeface="+mj-ea"/>
              </a:rPr>
              <a:t> - to-be :  </a:t>
            </a:r>
            <a:r>
              <a:rPr lang="ko-KR" altLang="en-US" sz="1000" dirty="0">
                <a:latin typeface="+mj-ea"/>
                <a:ea typeface="+mj-ea"/>
              </a:rPr>
              <a:t>아이콘 사이즈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및 디자인 변경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헤더 </a:t>
            </a:r>
            <a:r>
              <a:rPr lang="ko-KR" altLang="en-US" sz="1000" dirty="0" err="1">
                <a:latin typeface="+mj-ea"/>
                <a:ea typeface="+mj-ea"/>
              </a:rPr>
              <a:t>높이값</a:t>
            </a:r>
            <a:r>
              <a:rPr lang="ko-KR" altLang="en-US" sz="1000" dirty="0">
                <a:latin typeface="+mj-ea"/>
                <a:ea typeface="+mj-ea"/>
              </a:rPr>
              <a:t> 변경</a:t>
            </a:r>
            <a:r>
              <a:rPr lang="en-US" altLang="ko-KR" sz="1000" dirty="0">
                <a:latin typeface="+mj-ea"/>
                <a:ea typeface="+mj-ea"/>
              </a:rPr>
              <a:t>(46px </a:t>
            </a:r>
            <a:r>
              <a:rPr lang="ko-KR" altLang="en-US" sz="1000" dirty="0">
                <a:latin typeface="+mj-ea"/>
                <a:ea typeface="+mj-ea"/>
              </a:rPr>
              <a:t>→ </a:t>
            </a:r>
            <a:r>
              <a:rPr lang="en-US" altLang="ko-KR" sz="1000" dirty="0">
                <a:latin typeface="+mj-ea"/>
                <a:ea typeface="+mj-ea"/>
              </a:rPr>
              <a:t>56px)</a:t>
            </a:r>
            <a:endParaRPr lang="ko-KR" altLang="en-US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142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89636E0B-8D1A-4510-966F-677958BDA7DE}"/>
              </a:ext>
            </a:extLst>
          </p:cNvPr>
          <p:cNvSpPr txBox="1">
            <a:spLocks/>
          </p:cNvSpPr>
          <p:nvPr/>
        </p:nvSpPr>
        <p:spPr>
          <a:xfrm>
            <a:off x="1366615" y="103561"/>
            <a:ext cx="9587296" cy="302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/>
              <a:t>GNB </a:t>
            </a:r>
            <a:r>
              <a:rPr lang="ko-KR" altLang="en-US" sz="1400" dirty="0"/>
              <a:t>디자인 </a:t>
            </a:r>
            <a:r>
              <a:rPr lang="en-US" altLang="ko-KR" sz="1400" dirty="0"/>
              <a:t>3.0 </a:t>
            </a:r>
            <a:r>
              <a:rPr lang="ko-KR" altLang="en-US" sz="1400" dirty="0"/>
              <a:t>개편에 따른 모바일 헤더 변경 가이드</a:t>
            </a:r>
            <a:r>
              <a:rPr lang="en-US" altLang="ko-KR" sz="1400" dirty="0">
                <a:latin typeface="+mn-ea"/>
              </a:rPr>
              <a:t>#</a:t>
            </a:r>
          </a:p>
          <a:p>
            <a:endParaRPr lang="en-US" altLang="ko-KR" sz="1400" b="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929723-8FB5-47A4-A570-3973200C5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29" y="1959514"/>
            <a:ext cx="2384874" cy="31699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12F373-B219-4977-935E-87597AFB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83" y="1973591"/>
            <a:ext cx="6477904" cy="1438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6D27E3-865E-48FC-8E68-61C1CCDEBAB6}"/>
              </a:ext>
            </a:extLst>
          </p:cNvPr>
          <p:cNvSpPr txBox="1"/>
          <p:nvPr/>
        </p:nvSpPr>
        <p:spPr>
          <a:xfrm>
            <a:off x="1492910" y="723046"/>
            <a:ext cx="1121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[TO-BE] Default</a:t>
            </a:r>
            <a:endParaRPr lang="ko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3F27CC-88E5-44AD-BB20-A65C13A7A541}"/>
              </a:ext>
            </a:extLst>
          </p:cNvPr>
          <p:cNvSpPr/>
          <p:nvPr/>
        </p:nvSpPr>
        <p:spPr>
          <a:xfrm>
            <a:off x="4382930" y="2400312"/>
            <a:ext cx="2250927" cy="2177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2E7C28-9923-4FF6-BE42-308561C8BE65}"/>
              </a:ext>
            </a:extLst>
          </p:cNvPr>
          <p:cNvSpPr/>
          <p:nvPr/>
        </p:nvSpPr>
        <p:spPr>
          <a:xfrm>
            <a:off x="1628529" y="1959513"/>
            <a:ext cx="2384874" cy="3024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D5622-64BA-479F-AB4D-A8E5BCE61D3F}"/>
              </a:ext>
            </a:extLst>
          </p:cNvPr>
          <p:cNvSpPr txBox="1"/>
          <p:nvPr/>
        </p:nvSpPr>
        <p:spPr>
          <a:xfrm>
            <a:off x="1628530" y="1075823"/>
            <a:ext cx="4844117" cy="8079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 dirty="0">
                <a:latin typeface="+mj-ea"/>
                <a:ea typeface="+mj-ea"/>
              </a:rPr>
              <a:t>모바일 기본 헤더 사용 시 </a:t>
            </a:r>
            <a:r>
              <a:rPr lang="en-US" altLang="ko-KR" sz="1000" dirty="0">
                <a:latin typeface="+mj-ea"/>
                <a:ea typeface="+mj-ea"/>
              </a:rPr>
              <a:t>Class </a:t>
            </a:r>
            <a:r>
              <a:rPr lang="ko-KR" altLang="en-US" sz="1000" dirty="0">
                <a:latin typeface="+mj-ea"/>
                <a:ea typeface="+mj-ea"/>
              </a:rPr>
              <a:t>변경 필요 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spcBef>
                <a:spcPts val="500"/>
              </a:spcBef>
            </a:pPr>
            <a:r>
              <a:rPr lang="en-US" altLang="ko-KR" sz="1000" dirty="0">
                <a:latin typeface="+mj-ea"/>
              </a:rPr>
              <a:t> - as-is :  &lt;div class=“wrap”&gt; </a:t>
            </a:r>
          </a:p>
          <a:p>
            <a:pPr>
              <a:spcBef>
                <a:spcPts val="500"/>
              </a:spcBef>
            </a:pPr>
            <a:r>
              <a:rPr lang="en-US" altLang="ko-KR" sz="1000" dirty="0">
                <a:latin typeface="+mj-ea"/>
              </a:rPr>
              <a:t> - to-be : &lt;div class=“</a:t>
            </a:r>
            <a:r>
              <a:rPr lang="en-US" altLang="ko-KR" sz="1000" dirty="0" err="1"/>
              <a:t>subRenewWrap</a:t>
            </a:r>
            <a:r>
              <a:rPr lang="en-US" altLang="ko-KR" sz="1000" dirty="0">
                <a:latin typeface="+mj-ea"/>
              </a:rPr>
              <a:t> wrap”&gt; </a:t>
            </a:r>
          </a:p>
          <a:p>
            <a:pPr>
              <a:spcBef>
                <a:spcPts val="500"/>
              </a:spcBef>
            </a:pP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84269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68D3EA5-892C-4F81-852B-E40651C8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61" y="1937282"/>
            <a:ext cx="2424930" cy="2621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89636E0B-8D1A-4510-966F-677958BDA7DE}"/>
              </a:ext>
            </a:extLst>
          </p:cNvPr>
          <p:cNvSpPr txBox="1">
            <a:spLocks/>
          </p:cNvSpPr>
          <p:nvPr/>
        </p:nvSpPr>
        <p:spPr>
          <a:xfrm>
            <a:off x="1366615" y="103561"/>
            <a:ext cx="9587296" cy="302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/>
              <a:t>GNB </a:t>
            </a:r>
            <a:r>
              <a:rPr lang="ko-KR" altLang="en-US" sz="1400" dirty="0"/>
              <a:t>디자인 </a:t>
            </a:r>
            <a:r>
              <a:rPr lang="en-US" altLang="ko-KR" sz="1400" dirty="0"/>
              <a:t>3.0 </a:t>
            </a:r>
            <a:r>
              <a:rPr lang="ko-KR" altLang="en-US" sz="1400" dirty="0"/>
              <a:t>개편에 따른 모바일 헤더 변경 가이드</a:t>
            </a:r>
            <a:r>
              <a:rPr lang="en-US" altLang="ko-KR" sz="1400" dirty="0">
                <a:latin typeface="+mn-ea"/>
              </a:rPr>
              <a:t>#</a:t>
            </a:r>
          </a:p>
          <a:p>
            <a:endParaRPr lang="en-US" altLang="ko-KR" sz="1400" b="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12F373-B219-4977-935E-87597AFB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77" y="1959513"/>
            <a:ext cx="6477904" cy="1438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6D27E3-865E-48FC-8E68-61C1CCDEBAB6}"/>
              </a:ext>
            </a:extLst>
          </p:cNvPr>
          <p:cNvSpPr txBox="1"/>
          <p:nvPr/>
        </p:nvSpPr>
        <p:spPr>
          <a:xfrm>
            <a:off x="1492911" y="723046"/>
            <a:ext cx="1046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[TO-BE] Share</a:t>
            </a:r>
            <a:endParaRPr lang="ko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3F27CC-88E5-44AD-BB20-A65C13A7A541}"/>
              </a:ext>
            </a:extLst>
          </p:cNvPr>
          <p:cNvSpPr/>
          <p:nvPr/>
        </p:nvSpPr>
        <p:spPr>
          <a:xfrm>
            <a:off x="4478724" y="2386234"/>
            <a:ext cx="2250927" cy="2177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2E7C28-9923-4FF6-BE42-308561C8BE65}"/>
              </a:ext>
            </a:extLst>
          </p:cNvPr>
          <p:cNvSpPr/>
          <p:nvPr/>
        </p:nvSpPr>
        <p:spPr>
          <a:xfrm>
            <a:off x="1669461" y="1950805"/>
            <a:ext cx="2404902" cy="302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D5622-64BA-479F-AB4D-A8E5BCE61D3F}"/>
              </a:ext>
            </a:extLst>
          </p:cNvPr>
          <p:cNvSpPr txBox="1"/>
          <p:nvPr/>
        </p:nvSpPr>
        <p:spPr>
          <a:xfrm>
            <a:off x="1628529" y="1075823"/>
            <a:ext cx="5967522" cy="8079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 dirty="0">
                <a:latin typeface="Arial (본문)"/>
                <a:ea typeface="+mj-ea"/>
              </a:rPr>
              <a:t>모바일 기본 헤더 사용 시 </a:t>
            </a:r>
            <a:r>
              <a:rPr lang="en-US" altLang="ko-KR" sz="1000" dirty="0">
                <a:latin typeface="Arial (본문)"/>
                <a:ea typeface="+mj-ea"/>
              </a:rPr>
              <a:t>Class </a:t>
            </a:r>
            <a:r>
              <a:rPr lang="ko-KR" altLang="en-US" sz="1000" dirty="0">
                <a:latin typeface="Arial (본문)"/>
                <a:ea typeface="+mj-ea"/>
              </a:rPr>
              <a:t>변경 필요 </a:t>
            </a:r>
            <a:endParaRPr lang="en-US" altLang="ko-KR" sz="1000" dirty="0">
              <a:latin typeface="Arial (본문)"/>
              <a:ea typeface="+mj-ea"/>
            </a:endParaRPr>
          </a:p>
          <a:p>
            <a:pPr>
              <a:spcBef>
                <a:spcPts val="500"/>
              </a:spcBef>
            </a:pPr>
            <a:r>
              <a:rPr lang="en-US" altLang="ko-KR" sz="1000" dirty="0">
                <a:latin typeface="Arial (본문)"/>
              </a:rPr>
              <a:t> - as-is :  &lt;div class=“wrap”&gt; </a:t>
            </a:r>
          </a:p>
          <a:p>
            <a:pPr>
              <a:spcBef>
                <a:spcPts val="500"/>
              </a:spcBef>
            </a:pPr>
            <a:r>
              <a:rPr lang="en-US" altLang="ko-KR" sz="1000" dirty="0">
                <a:latin typeface="Arial (본문)"/>
              </a:rPr>
              <a:t> - to-be : &lt;div class=“</a:t>
            </a:r>
            <a:r>
              <a:rPr lang="en-US" altLang="ko-KR" sz="1000" dirty="0" err="1">
                <a:latin typeface="Arial (본문)"/>
              </a:rPr>
              <a:t>subRenewWrap</a:t>
            </a:r>
            <a:r>
              <a:rPr lang="en-US" altLang="ko-KR" sz="1000" dirty="0">
                <a:latin typeface="Arial (본문)"/>
              </a:rPr>
              <a:t> </a:t>
            </a:r>
            <a:r>
              <a:rPr lang="en-US" altLang="ko-KR" sz="1000" dirty="0" err="1">
                <a:latin typeface="Arial (본문)"/>
              </a:rPr>
              <a:t>subRenewWrap</a:t>
            </a:r>
            <a:r>
              <a:rPr lang="en-US" altLang="ko-KR" sz="1000" dirty="0">
                <a:latin typeface="Arial (본문)"/>
              </a:rPr>
              <a:t>--share wrap”&gt; </a:t>
            </a:r>
          </a:p>
          <a:p>
            <a:pPr>
              <a:spcBef>
                <a:spcPts val="500"/>
              </a:spcBef>
            </a:pP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 (본문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0871B-FCD6-473E-838F-8F02B5B3749A}"/>
              </a:ext>
            </a:extLst>
          </p:cNvPr>
          <p:cNvSpPr txBox="1"/>
          <p:nvPr/>
        </p:nvSpPr>
        <p:spPr>
          <a:xfrm>
            <a:off x="4478723" y="3638762"/>
            <a:ext cx="4791376" cy="3718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000" dirty="0">
                <a:latin typeface="+mj-ea"/>
              </a:rPr>
              <a:t>※ </a:t>
            </a:r>
            <a:r>
              <a:rPr lang="ko-KR" altLang="en-US" sz="1000" dirty="0">
                <a:latin typeface="+mj-ea"/>
              </a:rPr>
              <a:t>헤더 </a:t>
            </a:r>
            <a:r>
              <a:rPr lang="ko-KR" altLang="en-US" sz="1000" dirty="0" err="1">
                <a:latin typeface="+mj-ea"/>
              </a:rPr>
              <a:t>높이값이</a:t>
            </a:r>
            <a:r>
              <a:rPr lang="ko-KR" altLang="en-US" sz="1000" dirty="0">
                <a:latin typeface="+mj-ea"/>
              </a:rPr>
              <a:t> 확대됨에 따라 바닥페이지의 상단 영역이 일부 가려져 보일 수 있음</a:t>
            </a:r>
            <a:endParaRPr lang="en-US" altLang="ko-KR" sz="1000" dirty="0">
              <a:latin typeface="+mj-ea"/>
            </a:endParaRPr>
          </a:p>
          <a:p>
            <a:pPr>
              <a:spcBef>
                <a:spcPts val="500"/>
              </a:spcBef>
            </a:pPr>
            <a:r>
              <a:rPr lang="en-US" altLang="ko-KR" sz="1000" dirty="0">
                <a:latin typeface="+mj-ea"/>
              </a:rPr>
              <a:t>   - </a:t>
            </a:r>
            <a:r>
              <a:rPr lang="ko-KR" altLang="en-US" sz="1000" dirty="0">
                <a:latin typeface="+mj-ea"/>
              </a:rPr>
              <a:t>공통 소스로 여백 추가하였으나 자체 </a:t>
            </a:r>
            <a:r>
              <a:rPr lang="ko-KR" altLang="en-US" sz="1000" dirty="0" err="1">
                <a:latin typeface="+mj-ea"/>
              </a:rPr>
              <a:t>마크업한</a:t>
            </a:r>
            <a:r>
              <a:rPr lang="ko-KR" altLang="en-US" sz="1000" dirty="0">
                <a:latin typeface="+mj-ea"/>
              </a:rPr>
              <a:t> 페이지에서 대해서는 별도 수정 작업 필요함</a:t>
            </a:r>
          </a:p>
        </p:txBody>
      </p:sp>
    </p:spTree>
    <p:extLst>
      <p:ext uri="{BB962C8B-B14F-4D97-AF65-F5344CB8AC3E}">
        <p14:creationId xmlns:p14="http://schemas.microsoft.com/office/powerpoint/2010/main" val="19918384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931A1251-8ACF-4E22-863E-1918982ECECD}"/>
              </a:ext>
            </a:extLst>
          </p:cNvPr>
          <p:cNvSpPr txBox="1">
            <a:spLocks/>
          </p:cNvSpPr>
          <p:nvPr/>
        </p:nvSpPr>
        <p:spPr>
          <a:xfrm>
            <a:off x="1366615" y="103561"/>
            <a:ext cx="9587296" cy="302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/>
              <a:t>GNB </a:t>
            </a:r>
            <a:r>
              <a:rPr lang="ko-KR" altLang="en-US" sz="1400" dirty="0"/>
              <a:t>디자인 </a:t>
            </a:r>
            <a:r>
              <a:rPr lang="en-US" altLang="ko-KR" sz="1400" dirty="0"/>
              <a:t>3.0 </a:t>
            </a:r>
            <a:r>
              <a:rPr lang="ko-KR" altLang="en-US" sz="1400" dirty="0"/>
              <a:t>개편에 따른 모바일 헤더 변경 가이드</a:t>
            </a:r>
            <a:r>
              <a:rPr lang="en-US" altLang="ko-KR" sz="1400" dirty="0">
                <a:latin typeface="+mn-ea"/>
              </a:rPr>
              <a:t>#</a:t>
            </a:r>
          </a:p>
          <a:p>
            <a:endParaRPr lang="en-US" altLang="ko-KR" sz="1400" b="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CE5694-D516-4686-BAB7-69B68325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99" y="1795363"/>
            <a:ext cx="2758730" cy="947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F582C9-1DC7-4189-812D-27F0FB57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557" y="1795363"/>
            <a:ext cx="4819648" cy="1158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648D5E-ED26-411D-B6BC-FAD44F13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558" y="3193874"/>
            <a:ext cx="4320799" cy="1419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705657-7C6C-4BAA-B473-78DE98F5672C}"/>
              </a:ext>
            </a:extLst>
          </p:cNvPr>
          <p:cNvSpPr txBox="1"/>
          <p:nvPr/>
        </p:nvSpPr>
        <p:spPr>
          <a:xfrm>
            <a:off x="1461300" y="1008343"/>
            <a:ext cx="3179075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n-ea"/>
              </a:rPr>
              <a:t>header, mobile-nav-wrap</a:t>
            </a:r>
            <a:r>
              <a:rPr lang="ko-KR" altLang="en-US" sz="1000" b="1" dirty="0">
                <a:latin typeface="+mn-ea"/>
              </a:rPr>
              <a:t>에 </a:t>
            </a:r>
            <a:r>
              <a:rPr lang="en-US" altLang="ko-KR" sz="1000" b="1" dirty="0">
                <a:latin typeface="+mn-ea"/>
              </a:rPr>
              <a:t>ui-header-v25 </a:t>
            </a:r>
            <a:r>
              <a:rPr lang="ko-KR" altLang="en-US" sz="1000" b="1" dirty="0">
                <a:latin typeface="+mn-ea"/>
              </a:rPr>
              <a:t>클래스 추가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A521C0-F49B-432B-B688-1356792CB81A}"/>
              </a:ext>
            </a:extLst>
          </p:cNvPr>
          <p:cNvSpPr/>
          <p:nvPr/>
        </p:nvSpPr>
        <p:spPr>
          <a:xfrm>
            <a:off x="1534885" y="1795363"/>
            <a:ext cx="2561772" cy="4470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3617B1-F37F-489C-9F63-FEA80BBDA8D2}"/>
              </a:ext>
            </a:extLst>
          </p:cNvPr>
          <p:cNvSpPr/>
          <p:nvPr/>
        </p:nvSpPr>
        <p:spPr>
          <a:xfrm>
            <a:off x="1461299" y="731344"/>
            <a:ext cx="693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[TO-BE] 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CD34EE-1E19-472A-888A-9326D1D40D0A}"/>
              </a:ext>
            </a:extLst>
          </p:cNvPr>
          <p:cNvSpPr/>
          <p:nvPr/>
        </p:nvSpPr>
        <p:spPr>
          <a:xfrm>
            <a:off x="4582557" y="3500792"/>
            <a:ext cx="4320799" cy="1422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CDD14B-E47C-40D2-ADB9-C71D78DB4E87}"/>
              </a:ext>
            </a:extLst>
          </p:cNvPr>
          <p:cNvSpPr/>
          <p:nvPr/>
        </p:nvSpPr>
        <p:spPr>
          <a:xfrm>
            <a:off x="4582557" y="2148775"/>
            <a:ext cx="4833587" cy="1662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71565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Overview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1368894" y="966833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스토리에 컨텐츠 등록 시</a:t>
            </a: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WCMS 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 </a:t>
            </a:r>
            <a:r>
              <a:rPr lang="en-US" altLang="ko-KR" sz="1400" u="sng" dirty="0">
                <a:solidFill>
                  <a:srgbClr val="C00000"/>
                </a:solidFill>
              </a:rPr>
              <a:t>Experience Studio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사용하여 페이지를 </a:t>
            </a: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Publish 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합니다</a:t>
            </a: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 sz="14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95751" y="1737360"/>
            <a:ext cx="10800498" cy="4716780"/>
            <a:chOff x="695751" y="1737360"/>
            <a:chExt cx="10800498" cy="4716780"/>
          </a:xfrm>
          <a:effectLst/>
        </p:grpSpPr>
        <p:sp>
          <p:nvSpPr>
            <p:cNvPr id="48" name="모서리가 둥근 직사각형 47"/>
            <p:cNvSpPr/>
            <p:nvPr/>
          </p:nvSpPr>
          <p:spPr>
            <a:xfrm>
              <a:off x="695751" y="1737360"/>
              <a:ext cx="5123598" cy="4716780"/>
            </a:xfrm>
            <a:prstGeom prst="roundRect">
              <a:avLst>
                <a:gd name="adj" fmla="val 9435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228600" sx="99000" sy="99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6372651" y="1737360"/>
              <a:ext cx="5123598" cy="4716780"/>
            </a:xfrm>
            <a:prstGeom prst="roundRect">
              <a:avLst>
                <a:gd name="adj" fmla="val 9435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228600" sx="99000" sy="99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0962" y="1943028"/>
              <a:ext cx="468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스토리 컨텐츠 예시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80962" y="2308104"/>
              <a:ext cx="46800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영상 컨텐츠에 미디어 컨트롤러가 적용되는 레이아웃의 스토리 컨텐츠로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대표적인 예로는 아래와 같은 </a:t>
              </a:r>
              <a:r>
                <a:rPr lang="ko-KR" altLang="en-US" sz="1100" b="1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사용가이드</a:t>
              </a:r>
              <a:r>
                <a:rPr lang="ko-KR" altLang="en-US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컨텐츠가 있습니다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2771" y="3118359"/>
              <a:ext cx="4529559" cy="3069548"/>
              <a:chOff x="992771" y="3004059"/>
              <a:chExt cx="4529559" cy="3069548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1601470" y="5870474"/>
                <a:ext cx="3312160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800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Arial"/>
                    <a:sym typeface="Arial"/>
                  </a:rPr>
                  <a:t>https://www.lge.co.kr/story/user-guide/microwaves-and-ovens1</a:t>
                </a:r>
                <a:endParaRPr lang="en-US" altLang="ko-KR" sz="8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771" y="3004059"/>
                <a:ext cx="4529559" cy="2746045"/>
              </a:xfrm>
              <a:prstGeom prst="rect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3251835" y="3775648"/>
              <a:ext cx="1663700" cy="962025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594450" y="1943028"/>
              <a:ext cx="468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70050" y="3118359"/>
              <a:ext cx="4528800" cy="3069548"/>
              <a:chOff x="6670050" y="3004059"/>
              <a:chExt cx="4528800" cy="3069548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/>
              <a:srcRect b="34486"/>
              <a:stretch/>
            </p:blipFill>
            <p:spPr>
              <a:xfrm>
                <a:off x="6670050" y="3004059"/>
                <a:ext cx="4528800" cy="2746045"/>
              </a:xfrm>
              <a:prstGeom prst="rect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</p:pic>
          <p:sp>
            <p:nvSpPr>
              <p:cNvPr id="72" name="직사각형 71"/>
              <p:cNvSpPr/>
              <p:nvPr/>
            </p:nvSpPr>
            <p:spPr>
              <a:xfrm>
                <a:off x="7278370" y="5870474"/>
                <a:ext cx="3312160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800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Arial"/>
                    <a:sym typeface="Arial"/>
                  </a:rPr>
                  <a:t>https://cms50.lge.co.kr/estudio/#/project/KR/sites/kr/pages</a:t>
                </a:r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>
              <a:off x="6594450" y="2308104"/>
              <a:ext cx="46800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  <a:r>
                <a:rPr lang="ko-KR" altLang="en-US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5.0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로그인을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통해 </a:t>
              </a:r>
              <a:r>
                <a:rPr lang="en-US" altLang="ko-KR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 접근할 수 있으며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Editor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통해 페이지 생성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및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Asset 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등록을 할 수 있습니다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440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BC3F21-1730-41A4-8990-04C61AAF1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676" y="1728579"/>
            <a:ext cx="5267359" cy="1944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0CEFF-C11B-4077-8171-A5007619469F}"/>
              </a:ext>
            </a:extLst>
          </p:cNvPr>
          <p:cNvSpPr txBox="1"/>
          <p:nvPr/>
        </p:nvSpPr>
        <p:spPr>
          <a:xfrm>
            <a:off x="1461299" y="1060386"/>
            <a:ext cx="328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Story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–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share </a:t>
            </a:r>
            <a:r>
              <a:rPr lang="ko-KR" altLang="en-US" sz="1000" b="1" dirty="0"/>
              <a:t>버튼만 사용할 경우 </a:t>
            </a:r>
            <a:r>
              <a:rPr lang="en-US" altLang="ko-KR" sz="1000" b="1" dirty="0" err="1"/>
              <a:t>subRenewWrap</a:t>
            </a:r>
            <a:r>
              <a:rPr lang="en-US" altLang="ko-KR" sz="1000" b="1" dirty="0"/>
              <a:t>—share </a:t>
            </a:r>
            <a:r>
              <a:rPr lang="ko-KR" altLang="en-US" sz="1000" b="1" dirty="0"/>
              <a:t>추가</a:t>
            </a:r>
          </a:p>
          <a:p>
            <a:endParaRPr lang="ko-KR" altLang="en-US" sz="1000" b="1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FD76D27E-4F54-4E73-AEB1-5F769C7847D4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366838" y="103188"/>
            <a:ext cx="9586912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/>
              <a:t>GNB </a:t>
            </a:r>
            <a:r>
              <a:rPr lang="ko-KR" altLang="en-US" sz="1400" dirty="0"/>
              <a:t>디자인 </a:t>
            </a:r>
            <a:r>
              <a:rPr lang="en-US" altLang="ko-KR" sz="1400" dirty="0"/>
              <a:t>3.0 </a:t>
            </a:r>
            <a:r>
              <a:rPr lang="ko-KR" altLang="en-US" sz="1400" dirty="0"/>
              <a:t>개편에 따른 모바일 헤더 변경 가이드</a:t>
            </a:r>
            <a:r>
              <a:rPr lang="en-US" altLang="ko-KR" sz="1400" dirty="0">
                <a:latin typeface="+mn-ea"/>
              </a:rPr>
              <a:t>#</a:t>
            </a:r>
          </a:p>
          <a:p>
            <a:endParaRPr lang="en-US" altLang="ko-KR" sz="1400" b="0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C9AC90-D297-4510-9F12-0A2AF4CFA781}"/>
              </a:ext>
            </a:extLst>
          </p:cNvPr>
          <p:cNvSpPr/>
          <p:nvPr/>
        </p:nvSpPr>
        <p:spPr>
          <a:xfrm>
            <a:off x="1461299" y="731344"/>
            <a:ext cx="693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[TO-BE] 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46437A-EE1E-4540-A370-11A6FD5FBEAF}"/>
              </a:ext>
            </a:extLst>
          </p:cNvPr>
          <p:cNvSpPr/>
          <p:nvPr/>
        </p:nvSpPr>
        <p:spPr>
          <a:xfrm>
            <a:off x="4753676" y="1815203"/>
            <a:ext cx="5267349" cy="1921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6A48F2-FAB0-4A93-B848-0BC146BE1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1775901"/>
            <a:ext cx="2561772" cy="1192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DC35EB-5135-436B-BE2C-62F004F0D98F}"/>
              </a:ext>
            </a:extLst>
          </p:cNvPr>
          <p:cNvSpPr/>
          <p:nvPr/>
        </p:nvSpPr>
        <p:spPr>
          <a:xfrm>
            <a:off x="1534875" y="1747233"/>
            <a:ext cx="2561772" cy="4470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2545226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CF790D-0474-4E3A-846F-017DB792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35" y="1569310"/>
            <a:ext cx="5582429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517396-26AE-4D7B-BFFD-D6B5ECC3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79" y="3972243"/>
            <a:ext cx="5087060" cy="2400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6BE93A-BB77-40E8-9D1E-FE27A4C2E18F}"/>
              </a:ext>
            </a:extLst>
          </p:cNvPr>
          <p:cNvSpPr txBox="1"/>
          <p:nvPr/>
        </p:nvSpPr>
        <p:spPr>
          <a:xfrm>
            <a:off x="1461299" y="1076869"/>
            <a:ext cx="2592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Story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–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share, </a:t>
            </a:r>
            <a:r>
              <a:rPr lang="ko-KR" altLang="en-US" sz="1000" b="1" dirty="0" err="1"/>
              <a:t>스토리홈</a:t>
            </a:r>
            <a:r>
              <a:rPr lang="ko-KR" altLang="en-US" sz="1000" b="1" dirty="0"/>
              <a:t> 버튼 같이 사용하는 경우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1AF7D-92FE-47DA-B1A7-AFCE46845366}"/>
              </a:ext>
            </a:extLst>
          </p:cNvPr>
          <p:cNvSpPr txBox="1"/>
          <p:nvPr/>
        </p:nvSpPr>
        <p:spPr>
          <a:xfrm>
            <a:off x="4850779" y="1323090"/>
            <a:ext cx="2460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/>
              <a:t>subRenewWrap</a:t>
            </a:r>
            <a:r>
              <a:rPr lang="en-US" altLang="ko-KR" sz="1000" b="1" dirty="0"/>
              <a:t>--share </a:t>
            </a:r>
            <a:r>
              <a:rPr lang="en-US" altLang="ko-KR" sz="1000" b="1" dirty="0" err="1"/>
              <a:t>subRenewWrap</a:t>
            </a:r>
            <a:r>
              <a:rPr lang="en-US" altLang="ko-KR" sz="1000" b="1" dirty="0"/>
              <a:t>--story</a:t>
            </a:r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E6A31-C1F1-4186-9CD7-82FB398AACDD}"/>
              </a:ext>
            </a:extLst>
          </p:cNvPr>
          <p:cNvSpPr txBox="1"/>
          <p:nvPr/>
        </p:nvSpPr>
        <p:spPr>
          <a:xfrm>
            <a:off x="4768981" y="3611464"/>
            <a:ext cx="3005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mobile-nav-wrap </a:t>
            </a:r>
            <a:r>
              <a:rPr lang="ko-KR" altLang="en-US" sz="1000" b="1" dirty="0"/>
              <a:t>내부에 </a:t>
            </a:r>
            <a:r>
              <a:rPr lang="en-US" altLang="ko-KR" sz="1000" b="1" dirty="0"/>
              <a:t>nav-story-wrap</a:t>
            </a:r>
            <a:r>
              <a:rPr lang="ko-KR" altLang="en-US" sz="1000" b="1" dirty="0"/>
              <a:t>이 있어야합니다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126DFBB4-F9A3-40DD-907C-4229B466CDDD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366838" y="103188"/>
            <a:ext cx="9586912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95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742946" indent="-28574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1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8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85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9" algn="l" defTabSz="91439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#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/>
              <a:t>GNB </a:t>
            </a:r>
            <a:r>
              <a:rPr lang="ko-KR" altLang="en-US" sz="1400" dirty="0"/>
              <a:t>디자인 </a:t>
            </a:r>
            <a:r>
              <a:rPr lang="en-US" altLang="ko-KR" sz="1400" dirty="0"/>
              <a:t>3.0 </a:t>
            </a:r>
            <a:r>
              <a:rPr lang="ko-KR" altLang="en-US" sz="1400" dirty="0"/>
              <a:t>개편에 따른 모바일 헤더 변경 가이드</a:t>
            </a:r>
            <a:r>
              <a:rPr lang="en-US" altLang="ko-KR" sz="1400" dirty="0">
                <a:latin typeface="+mn-ea"/>
              </a:rPr>
              <a:t>#</a:t>
            </a:r>
          </a:p>
          <a:p>
            <a:endParaRPr lang="en-US" altLang="ko-KR" sz="1400" b="0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63725F-D389-4D80-9552-EFCEC4DB1C0E}"/>
              </a:ext>
            </a:extLst>
          </p:cNvPr>
          <p:cNvSpPr/>
          <p:nvPr/>
        </p:nvSpPr>
        <p:spPr>
          <a:xfrm>
            <a:off x="1461299" y="731344"/>
            <a:ext cx="693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[TO-BE] 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EC5B7D-2646-4672-AF4A-B21F8ECD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90" y="1658356"/>
            <a:ext cx="2548403" cy="13435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F6BE25-5C91-435F-B6A3-D51A364EF322}"/>
              </a:ext>
            </a:extLst>
          </p:cNvPr>
          <p:cNvSpPr/>
          <p:nvPr/>
        </p:nvSpPr>
        <p:spPr>
          <a:xfrm>
            <a:off x="1542432" y="1648991"/>
            <a:ext cx="2561772" cy="4470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3C0BA-AA42-4C32-9A28-A47CD664D79E}"/>
              </a:ext>
            </a:extLst>
          </p:cNvPr>
          <p:cNvSpPr/>
          <p:nvPr/>
        </p:nvSpPr>
        <p:spPr>
          <a:xfrm>
            <a:off x="4846746" y="1875498"/>
            <a:ext cx="5576617" cy="213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504651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1973542" y="3075057"/>
            <a:ext cx="82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End of document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6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Publish Process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57200" y="1861513"/>
            <a:ext cx="11300460" cy="3134974"/>
            <a:chOff x="457200" y="1629728"/>
            <a:chExt cx="11300460" cy="3134974"/>
          </a:xfrm>
        </p:grpSpPr>
        <p:sp>
          <p:nvSpPr>
            <p:cNvPr id="108" name="제목 1"/>
            <p:cNvSpPr txBox="1">
              <a:spLocks/>
            </p:cNvSpPr>
            <p:nvPr/>
          </p:nvSpPr>
          <p:spPr>
            <a:xfrm>
              <a:off x="838201" y="1629728"/>
              <a:ext cx="1053846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lvl1pPr marR="0" lvl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  <a:defRPr sz="1100" b="1" i="0" u="none" strike="noStrike" kern="1200" cap="none">
                  <a:solidFill>
                    <a:schemeClr val="dk1"/>
                  </a:solidFill>
                  <a:latin typeface="LG Smart_H SemiBold" panose="020B0600000101010101" pitchFamily="34" charset="-127"/>
                  <a:ea typeface="LG Smart_H SemiBold" panose="020B0600000101010101" pitchFamily="34" charset="-127"/>
                  <a:cs typeface="Arial"/>
                  <a:sym typeface="Arial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9pPr>
            </a:lstStyle>
            <a:p>
              <a:pPr algn="ctr"/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제작 프로세스는 다음과 같이 </a:t>
              </a:r>
              <a:r>
                <a:rPr lang="en-US" altLang="ko-KR" sz="1400" u="sng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1. Experience Studio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통해 페이지를 </a:t>
              </a:r>
              <a:r>
                <a:rPr lang="en-US" altLang="ko-KR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STG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 배포하고 </a:t>
              </a:r>
              <a:r>
                <a:rPr lang="en-US" altLang="ko-KR" sz="1400" u="sng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2. WCMS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통해 </a:t>
              </a:r>
              <a:r>
                <a:rPr lang="ko-KR" altLang="en-US" sz="1400" b="0" dirty="0" err="1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게시글을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LIVE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할 수 있습니다</a:t>
              </a:r>
              <a:r>
                <a:rPr lang="en-US" altLang="ko-KR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  <a:endPara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457200" y="2372022"/>
              <a:ext cx="11300460" cy="2392680"/>
              <a:chOff x="457200" y="2156460"/>
              <a:chExt cx="11300460" cy="239268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457200" y="2156460"/>
                <a:ext cx="4283504" cy="428324"/>
              </a:xfrm>
              <a:prstGeom prst="roundRect">
                <a:avLst>
                  <a:gd name="adj" fmla="val 9435"/>
                </a:avLst>
              </a:prstGeom>
              <a:solidFill>
                <a:srgbClr val="0096D6"/>
              </a:solidFill>
              <a:ln w="28575">
                <a:solidFill>
                  <a:srgbClr val="0096D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r>
                  <a:rPr lang="en-US" altLang="ko-KR" sz="1100" b="1" dirty="0">
                    <a:solidFill>
                      <a:schemeClr val="bg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1. Experience Studio</a:t>
                </a: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5139208" y="2156460"/>
                <a:ext cx="6618452" cy="428324"/>
              </a:xfrm>
              <a:prstGeom prst="roundRect">
                <a:avLst>
                  <a:gd name="adj" fmla="val 94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r>
                  <a:rPr lang="en-US" altLang="ko-KR" sz="1100" b="1" dirty="0">
                    <a:solidFill>
                      <a:schemeClr val="bg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2. WCMS</a:t>
                </a: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2792148" y="2731592"/>
                <a:ext cx="1948555" cy="1817548"/>
              </a:xfrm>
              <a:prstGeom prst="roundRect">
                <a:avLst>
                  <a:gd name="adj" fmla="val 3827"/>
                </a:avLst>
              </a:prstGeom>
              <a:solidFill>
                <a:srgbClr val="B9E9FF"/>
              </a:solidFill>
              <a:ln w="28575">
                <a:solidFill>
                  <a:srgbClr val="0096D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STG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배포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Experience Studio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에서 작업한</a:t>
                </a:r>
                <a:endParaRPr lang="en-US" altLang="ko-KR" sz="10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페이지가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STG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에 배포됨</a:t>
                </a: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5139208" y="3712370"/>
                <a:ext cx="1948555" cy="836770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292B3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스토리 리스트 셋팅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 err="1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썸네일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/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카테고리 매핑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/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모델 매핑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/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태그 매핑 등</a:t>
                </a: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5139208" y="2731592"/>
                <a:ext cx="1948555" cy="836770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400" b="1" dirty="0" err="1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브레드크럼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 적용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* WCMS </a:t>
                </a:r>
                <a:r>
                  <a:rPr lang="ko-KR" altLang="en-US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관리자 </a:t>
                </a: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Role</a:t>
                </a: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7474156" y="2731592"/>
                <a:ext cx="1948555" cy="1817548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STG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배포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매핑 정보에 따라 </a:t>
                </a:r>
                <a:endParaRPr lang="en-US" altLang="ko-KR" sz="10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스토리 리스트 페이지 및 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PLP, PDP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등에 </a:t>
                </a:r>
                <a:r>
                  <a:rPr lang="ko-KR" altLang="en-US" sz="1000" dirty="0" err="1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썸네일이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 출력됨  </a:t>
                </a: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9809105" y="2731592"/>
                <a:ext cx="1948555" cy="1817548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400" b="1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운영</a:t>
                </a:r>
                <a:r>
                  <a:rPr lang="en-US" altLang="ko-KR" sz="1400" b="1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배포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* WCMS </a:t>
                </a:r>
                <a:r>
                  <a:rPr lang="ko-KR" altLang="en-US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관리자 </a:t>
                </a: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Role</a:t>
                </a:r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2526276" y="3293675"/>
                <a:ext cx="7174418" cy="645808"/>
                <a:chOff x="2526276" y="3054830"/>
                <a:chExt cx="7174418" cy="1123497"/>
              </a:xfrm>
            </p:grpSpPr>
            <p:sp>
              <p:nvSpPr>
                <p:cNvPr id="4" name="이등변 삼각형 3"/>
                <p:cNvSpPr/>
                <p:nvPr/>
              </p:nvSpPr>
              <p:spPr>
                <a:xfrm rot="5400000">
                  <a:off x="2067046" y="3514060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이등변 삼각형 30"/>
                <p:cNvSpPr/>
                <p:nvPr/>
              </p:nvSpPr>
              <p:spPr>
                <a:xfrm rot="5400000">
                  <a:off x="4401994" y="3561633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5400000">
                  <a:off x="6749053" y="3514060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이등변 삼각형 44"/>
                <p:cNvSpPr/>
                <p:nvPr/>
              </p:nvSpPr>
              <p:spPr>
                <a:xfrm rot="5400000">
                  <a:off x="9084001" y="3514060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" name="그룹 35"/>
              <p:cNvGrpSpPr/>
              <p:nvPr/>
            </p:nvGrpSpPr>
            <p:grpSpPr>
              <a:xfrm>
                <a:off x="457200" y="2731592"/>
                <a:ext cx="1948555" cy="1817548"/>
                <a:chOff x="457200" y="2731592"/>
                <a:chExt cx="1948555" cy="1690417"/>
              </a:xfrm>
            </p:grpSpPr>
            <p:sp>
              <p:nvSpPr>
                <p:cNvPr id="22" name="모서리가 둥근 직사각형 21"/>
                <p:cNvSpPr/>
                <p:nvPr/>
              </p:nvSpPr>
              <p:spPr>
                <a:xfrm>
                  <a:off x="457200" y="2731592"/>
                  <a:ext cx="1948555" cy="471010"/>
                </a:xfrm>
                <a:prstGeom prst="roundRect">
                  <a:avLst>
                    <a:gd name="adj" fmla="val 9435"/>
                  </a:avLst>
                </a:prstGeom>
                <a:solidFill>
                  <a:srgbClr val="B9E9FF"/>
                </a:solidFill>
                <a:ln w="28575">
                  <a:solidFill>
                    <a:srgbClr val="B9E9F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buClr>
                      <a:schemeClr val="dk1"/>
                    </a:buClr>
                    <a:buSzPts val="1100"/>
                  </a:pPr>
                  <a:r>
                    <a:rPr lang="ko-KR" altLang="en-US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  <a:sym typeface="Arial"/>
                    </a:rPr>
                    <a:t>신규 페이지 생성</a:t>
                  </a:r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57200" y="3341295"/>
                  <a:ext cx="1948555" cy="471010"/>
                </a:xfrm>
                <a:prstGeom prst="roundRect">
                  <a:avLst>
                    <a:gd name="adj" fmla="val 9435"/>
                  </a:avLst>
                </a:prstGeom>
                <a:solidFill>
                  <a:srgbClr val="B9E9FF"/>
                </a:solidFill>
                <a:ln w="28575">
                  <a:solidFill>
                    <a:srgbClr val="B9E9F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buClr>
                      <a:schemeClr val="dk1"/>
                    </a:buClr>
                    <a:buSzPts val="1100"/>
                  </a:pPr>
                  <a:r>
                    <a:rPr lang="en-US" altLang="ko-KR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Asset </a:t>
                  </a:r>
                  <a:r>
                    <a:rPr lang="ko-KR" altLang="en-US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업로드</a:t>
                  </a:r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457200" y="3950999"/>
                  <a:ext cx="1948555" cy="471010"/>
                </a:xfrm>
                <a:prstGeom prst="roundRect">
                  <a:avLst>
                    <a:gd name="adj" fmla="val 9435"/>
                  </a:avLst>
                </a:prstGeom>
                <a:solidFill>
                  <a:srgbClr val="B9E9FF"/>
                </a:solidFill>
                <a:ln w="28575">
                  <a:solidFill>
                    <a:srgbClr val="B9E9F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buClr>
                      <a:schemeClr val="dk1"/>
                    </a:buClr>
                    <a:buSzPts val="1100"/>
                  </a:pPr>
                  <a:r>
                    <a:rPr lang="ko-KR" altLang="en-US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컨텐츠 </a:t>
                  </a:r>
                  <a:r>
                    <a:rPr lang="en-US" altLang="ko-KR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Publish</a:t>
                  </a:r>
                  <a:endPara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8964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스마트체">
      <a:majorFont>
        <a:latin typeface="Arial Narrow"/>
        <a:ea typeface="LG스마트체 Regular"/>
        <a:cs typeface=""/>
      </a:majorFont>
      <a:minorFont>
        <a:latin typeface="Arial Narrow"/>
        <a:ea typeface="LG스마트체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스마트체">
      <a:majorFont>
        <a:latin typeface="Arial Narrow"/>
        <a:ea typeface="LG스마트체 Regular"/>
        <a:cs typeface=""/>
      </a:majorFont>
      <a:minorFont>
        <a:latin typeface="Arial Narrow"/>
        <a:ea typeface="LG스마트체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sz="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spAutoFit/>
      </a:bodyPr>
      <a:lstStyle>
        <a:defPPr>
          <a:defRPr sz="800" b="1" dirty="0">
            <a:solidFill>
              <a:schemeClr val="tx1">
                <a:lumMod val="50000"/>
                <a:lumOff val="50000"/>
              </a:schemeClr>
            </a:solidFill>
            <a:latin typeface="+mj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40726</TotalTime>
  <Words>8624</Words>
  <Application>Microsoft Office PowerPoint</Application>
  <PresentationFormat>와이드스크린</PresentationFormat>
  <Paragraphs>2447</Paragraphs>
  <Slides>82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82</vt:i4>
      </vt:variant>
    </vt:vector>
  </HeadingPairs>
  <TitlesOfParts>
    <vt:vector size="102" baseType="lpstr">
      <vt:lpstr>-apple-system</vt:lpstr>
      <vt:lpstr>Arial (본문)</vt:lpstr>
      <vt:lpstr>LG Smart UI Regular</vt:lpstr>
      <vt:lpstr>LG Smart_H SemiBold</vt:lpstr>
      <vt:lpstr>LG스마트체 Regular</vt:lpstr>
      <vt:lpstr>LG스마트체2.0 Bold</vt:lpstr>
      <vt:lpstr>LG스마트체2.0 SemiBold</vt:lpstr>
      <vt:lpstr>Pretendard</vt:lpstr>
      <vt:lpstr>YouandiModern TextRegular</vt:lpstr>
      <vt:lpstr>굴림</vt:lpstr>
      <vt:lpstr>나눔고딕</vt:lpstr>
      <vt:lpstr>Malgun Gothic</vt:lpstr>
      <vt:lpstr>Malgun Gothic</vt:lpstr>
      <vt:lpstr>Arial</vt:lpstr>
      <vt:lpstr>Arial Narrow</vt:lpstr>
      <vt:lpstr>Calibri</vt:lpstr>
      <vt:lpstr>Wingdings</vt:lpstr>
      <vt:lpstr>Office 테마</vt:lpstr>
      <vt:lpstr>1_Office 테마</vt:lpstr>
      <vt:lpstr>contents</vt:lpstr>
      <vt:lpstr>PowerPoint 프레젠테이션</vt:lpstr>
      <vt:lpstr>Version History</vt:lpstr>
      <vt:lpstr>24년 10월 스토리 개편 관련 업데이트 사항</vt:lpstr>
      <vt:lpstr>24년 10월 스토리 개편 관련 업데이트 사항</vt:lpstr>
      <vt:lpstr>24년 10월 스토리 개편 관련 업데이트 사항</vt:lpstr>
      <vt:lpstr>24년 10월 스토리 개편 관련 업데이트 사항</vt:lpstr>
      <vt:lpstr>PowerPoint 프레젠테이션</vt:lpstr>
      <vt:lpstr>Overview</vt:lpstr>
      <vt:lpstr>Publish Process</vt:lpstr>
      <vt:lpstr>PowerPoint 프레젠테이션</vt:lpstr>
      <vt:lpstr>WCMS : 1-0. 어셋 업로드</vt:lpstr>
      <vt:lpstr>WCMS : 1-0. 어셋 업로드</vt:lpstr>
      <vt:lpstr>WCMS : 1-0. 어셋 업로드</vt:lpstr>
      <vt:lpstr>WCMS : 1-0. 어셋 업로드</vt:lpstr>
      <vt:lpstr>PowerPoint 프레젠테이션</vt:lpstr>
      <vt:lpstr>Experience Studio : 1-1. 신규 페이지 생성</vt:lpstr>
      <vt:lpstr>Experience Studio : 1-1. 신규 페이지 생성</vt:lpstr>
      <vt:lpstr>Experience Studio : 1-1. 신규 페이지 생성</vt:lpstr>
      <vt:lpstr>PowerPoint 프레젠테이션</vt:lpstr>
      <vt:lpstr>Experience Studio : 1-2. 컨텐츠 생성</vt:lpstr>
      <vt:lpstr>Experience Studio : 1-2. 컨텐츠 생성</vt:lpstr>
      <vt:lpstr>Experience Studio : 1-2. 컨텐츠 생성</vt:lpstr>
      <vt:lpstr>Experience Studio : 1-2. 컨텐츠 생성</vt:lpstr>
      <vt:lpstr>JSP (Publishing) : 1-2. 컨텐츠 생성</vt:lpstr>
      <vt:lpstr>PowerPoint 프레젠테이션</vt:lpstr>
      <vt:lpstr>Experience Studio : 1-3. STG 배포 및 라이브</vt:lpstr>
      <vt:lpstr>Experience Studio : 1-3. STG 배포 및 라이브</vt:lpstr>
      <vt:lpstr>PowerPoint 프레젠테이션</vt:lpstr>
      <vt:lpstr>WCMS : 2-1. 브레드크럼 적용</vt:lpstr>
      <vt:lpstr>PowerPoint 프레젠테이션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WCMS : 2-2. 리스트 관리 – 공통 </vt:lpstr>
      <vt:lpstr>WCMS : 2-2. 리스트 관리 – 공통 </vt:lpstr>
      <vt:lpstr>WCMS : 2-2. 리스트 관리 – 공통 (순서 조정 상세)</vt:lpstr>
      <vt:lpstr>WCMS : 2-2. 리스트 관리 – 공통 (순서 조정 상세)</vt:lpstr>
      <vt:lpstr>WCMS : 2-2. 리스트 관리 – 공통 (순서 조정 상세)</vt:lpstr>
      <vt:lpstr>WCMS : 2-2. 리스트 관리 – 공통 (순서 조정 상세)</vt:lpstr>
      <vt:lpstr>PowerPoint 프레젠테이션</vt:lpstr>
      <vt:lpstr>WCMS : 2-3. TV광고 등록</vt:lpstr>
      <vt:lpstr>PowerPoint 프레젠테이션</vt:lpstr>
      <vt:lpstr>WCMS : 2-4. 스토리 GNB 배너 교체</vt:lpstr>
      <vt:lpstr>WCMS : 2-4. 스토리 GNB 배너 교체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스토리 운영 가이드</dc:title>
  <dc:creator>김시연(KIM SIYEON)</dc:creator>
  <cp:lastModifiedBy>김시연(SIYEON KIM)</cp:lastModifiedBy>
  <cp:revision>830</cp:revision>
  <dcterms:created xsi:type="dcterms:W3CDTF">2022-03-30T01:23:31Z</dcterms:created>
  <dcterms:modified xsi:type="dcterms:W3CDTF">2025-08-19T06:56:48Z</dcterms:modified>
</cp:coreProperties>
</file>